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54"/>
  </p:notesMasterIdLst>
  <p:sldIdLst>
    <p:sldId id="279" r:id="rId2"/>
    <p:sldId id="256" r:id="rId3"/>
    <p:sldId id="263" r:id="rId4"/>
    <p:sldId id="257" r:id="rId5"/>
    <p:sldId id="258" r:id="rId6"/>
    <p:sldId id="262" r:id="rId7"/>
    <p:sldId id="259" r:id="rId8"/>
    <p:sldId id="260" r:id="rId9"/>
    <p:sldId id="264" r:id="rId10"/>
    <p:sldId id="261" r:id="rId11"/>
    <p:sldId id="265" r:id="rId12"/>
    <p:sldId id="271" r:id="rId13"/>
    <p:sldId id="269" r:id="rId14"/>
    <p:sldId id="266" r:id="rId15"/>
    <p:sldId id="267" r:id="rId16"/>
    <p:sldId id="272" r:id="rId17"/>
    <p:sldId id="273" r:id="rId18"/>
    <p:sldId id="274" r:id="rId19"/>
    <p:sldId id="275" r:id="rId20"/>
    <p:sldId id="268"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3" r:id="rId34"/>
    <p:sldId id="294" r:id="rId35"/>
    <p:sldId id="306" r:id="rId36"/>
    <p:sldId id="307" r:id="rId37"/>
    <p:sldId id="295" r:id="rId38"/>
    <p:sldId id="296" r:id="rId39"/>
    <p:sldId id="297" r:id="rId40"/>
    <p:sldId id="292" r:id="rId41"/>
    <p:sldId id="309" r:id="rId42"/>
    <p:sldId id="308" r:id="rId43"/>
    <p:sldId id="310" r:id="rId44"/>
    <p:sldId id="311" r:id="rId45"/>
    <p:sldId id="298" r:id="rId46"/>
    <p:sldId id="299" r:id="rId47"/>
    <p:sldId id="300" r:id="rId48"/>
    <p:sldId id="301" r:id="rId49"/>
    <p:sldId id="302" r:id="rId50"/>
    <p:sldId id="303" r:id="rId51"/>
    <p:sldId id="304" r:id="rId52"/>
    <p:sldId id="305" r:id="rId5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95" autoAdjust="0"/>
    <p:restoredTop sz="94637" autoAdjust="0"/>
  </p:normalViewPr>
  <p:slideViewPr>
    <p:cSldViewPr>
      <p:cViewPr>
        <p:scale>
          <a:sx n="80" d="100"/>
          <a:sy n="80" d="100"/>
        </p:scale>
        <p:origin x="-594" y="-60"/>
      </p:cViewPr>
      <p:guideLst>
        <p:guide orient="horz" pos="2160"/>
        <p:guide pos="2880"/>
      </p:guideLst>
    </p:cSldViewPr>
  </p:slideViewPr>
  <p:outlineViewPr>
    <p:cViewPr>
      <p:scale>
        <a:sx n="33" d="100"/>
        <a:sy n="33" d="100"/>
      </p:scale>
      <p:origin x="0" y="100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777252-6D60-4B97-BC5F-561271B4A8D0}" type="datetimeFigureOut">
              <a:rPr lang="it-IT" smtClean="0"/>
              <a:t>27/10/2015</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AE57DA-CFC8-462A-8C66-635306A01124}" type="slidenum">
              <a:rPr lang="it-IT" smtClean="0"/>
              <a:t>‹N›</a:t>
            </a:fld>
            <a:endParaRPr lang="it-IT"/>
          </a:p>
        </p:txBody>
      </p:sp>
    </p:spTree>
    <p:extLst>
      <p:ext uri="{BB962C8B-B14F-4D97-AF65-F5344CB8AC3E}">
        <p14:creationId xmlns:p14="http://schemas.microsoft.com/office/powerpoint/2010/main" val="511054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1AE57DA-CFC8-462A-8C66-635306A01124}" type="slidenum">
              <a:rPr lang="it-IT" smtClean="0"/>
              <a:t>32</a:t>
            </a:fld>
            <a:endParaRPr lang="it-IT"/>
          </a:p>
        </p:txBody>
      </p:sp>
    </p:spTree>
    <p:extLst>
      <p:ext uri="{BB962C8B-B14F-4D97-AF65-F5344CB8AC3E}">
        <p14:creationId xmlns:p14="http://schemas.microsoft.com/office/powerpoint/2010/main" val="344458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35A20D4D-861E-4F8D-AB7E-E651320C5DC2}" type="datetimeFigureOut">
              <a:rPr lang="it-IT" smtClean="0"/>
              <a:t>27/10/2015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46682DD-FBFF-4832-AE12-3C82E46997BD}" type="slidenum">
              <a:rPr lang="it-IT" smtClean="0"/>
              <a:t>‹N›</a:t>
            </a:fld>
            <a:endParaRPr lang="it-IT"/>
          </a:p>
        </p:txBody>
      </p:sp>
    </p:spTree>
    <p:extLst>
      <p:ext uri="{BB962C8B-B14F-4D97-AF65-F5344CB8AC3E}">
        <p14:creationId xmlns:p14="http://schemas.microsoft.com/office/powerpoint/2010/main" val="2209339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5A20D4D-861E-4F8D-AB7E-E651320C5DC2}" type="datetimeFigureOut">
              <a:rPr lang="it-IT" smtClean="0"/>
              <a:t>27/10/2015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46682DD-FBFF-4832-AE12-3C82E46997BD}" type="slidenum">
              <a:rPr lang="it-IT" smtClean="0"/>
              <a:t>‹N›</a:t>
            </a:fld>
            <a:endParaRPr lang="it-IT"/>
          </a:p>
        </p:txBody>
      </p:sp>
    </p:spTree>
    <p:extLst>
      <p:ext uri="{BB962C8B-B14F-4D97-AF65-F5344CB8AC3E}">
        <p14:creationId xmlns:p14="http://schemas.microsoft.com/office/powerpoint/2010/main" val="2049699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5A20D4D-861E-4F8D-AB7E-E651320C5DC2}" type="datetimeFigureOut">
              <a:rPr lang="it-IT" smtClean="0"/>
              <a:t>27/10/2015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46682DD-FBFF-4832-AE12-3C82E46997BD}" type="slidenum">
              <a:rPr lang="it-IT" smtClean="0"/>
              <a:t>‹N›</a:t>
            </a:fld>
            <a:endParaRPr lang="it-IT"/>
          </a:p>
        </p:txBody>
      </p:sp>
    </p:spTree>
    <p:extLst>
      <p:ext uri="{BB962C8B-B14F-4D97-AF65-F5344CB8AC3E}">
        <p14:creationId xmlns:p14="http://schemas.microsoft.com/office/powerpoint/2010/main" val="4075227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5A20D4D-861E-4F8D-AB7E-E651320C5DC2}" type="datetimeFigureOut">
              <a:rPr lang="it-IT" smtClean="0"/>
              <a:t>27/10/2015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46682DD-FBFF-4832-AE12-3C82E46997BD}" type="slidenum">
              <a:rPr lang="it-IT" smtClean="0"/>
              <a:t>‹N›</a:t>
            </a:fld>
            <a:endParaRPr lang="it-IT"/>
          </a:p>
        </p:txBody>
      </p:sp>
    </p:spTree>
    <p:extLst>
      <p:ext uri="{BB962C8B-B14F-4D97-AF65-F5344CB8AC3E}">
        <p14:creationId xmlns:p14="http://schemas.microsoft.com/office/powerpoint/2010/main" val="4143945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35A20D4D-861E-4F8D-AB7E-E651320C5DC2}" type="datetimeFigureOut">
              <a:rPr lang="it-IT" smtClean="0"/>
              <a:t>27/10/2015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46682DD-FBFF-4832-AE12-3C82E46997BD}" type="slidenum">
              <a:rPr lang="it-IT" smtClean="0"/>
              <a:t>‹N›</a:t>
            </a:fld>
            <a:endParaRPr lang="it-IT"/>
          </a:p>
        </p:txBody>
      </p:sp>
    </p:spTree>
    <p:extLst>
      <p:ext uri="{BB962C8B-B14F-4D97-AF65-F5344CB8AC3E}">
        <p14:creationId xmlns:p14="http://schemas.microsoft.com/office/powerpoint/2010/main" val="1058352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35A20D4D-861E-4F8D-AB7E-E651320C5DC2}" type="datetimeFigureOut">
              <a:rPr lang="it-IT" smtClean="0"/>
              <a:t>27/10/2015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46682DD-FBFF-4832-AE12-3C82E46997BD}" type="slidenum">
              <a:rPr lang="it-IT" smtClean="0"/>
              <a:t>‹N›</a:t>
            </a:fld>
            <a:endParaRPr lang="it-IT"/>
          </a:p>
        </p:txBody>
      </p:sp>
    </p:spTree>
    <p:extLst>
      <p:ext uri="{BB962C8B-B14F-4D97-AF65-F5344CB8AC3E}">
        <p14:creationId xmlns:p14="http://schemas.microsoft.com/office/powerpoint/2010/main" val="4250520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35A20D4D-861E-4F8D-AB7E-E651320C5DC2}" type="datetimeFigureOut">
              <a:rPr lang="it-IT" smtClean="0"/>
              <a:t>27/10/2015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46682DD-FBFF-4832-AE12-3C82E46997BD}" type="slidenum">
              <a:rPr lang="it-IT" smtClean="0"/>
              <a:t>‹N›</a:t>
            </a:fld>
            <a:endParaRPr lang="it-IT"/>
          </a:p>
        </p:txBody>
      </p:sp>
    </p:spTree>
    <p:extLst>
      <p:ext uri="{BB962C8B-B14F-4D97-AF65-F5344CB8AC3E}">
        <p14:creationId xmlns:p14="http://schemas.microsoft.com/office/powerpoint/2010/main" val="3879939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35A20D4D-861E-4F8D-AB7E-E651320C5DC2}" type="datetimeFigureOut">
              <a:rPr lang="it-IT" smtClean="0"/>
              <a:t>27/10/2015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46682DD-FBFF-4832-AE12-3C82E46997BD}" type="slidenum">
              <a:rPr lang="it-IT" smtClean="0"/>
              <a:t>‹N›</a:t>
            </a:fld>
            <a:endParaRPr lang="it-IT"/>
          </a:p>
        </p:txBody>
      </p:sp>
    </p:spTree>
    <p:extLst>
      <p:ext uri="{BB962C8B-B14F-4D97-AF65-F5344CB8AC3E}">
        <p14:creationId xmlns:p14="http://schemas.microsoft.com/office/powerpoint/2010/main" val="1063982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5A20D4D-861E-4F8D-AB7E-E651320C5DC2}" type="datetimeFigureOut">
              <a:rPr lang="it-IT" smtClean="0"/>
              <a:t>27/10/2015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46682DD-FBFF-4832-AE12-3C82E46997BD}" type="slidenum">
              <a:rPr lang="it-IT" smtClean="0"/>
              <a:t>‹N›</a:t>
            </a:fld>
            <a:endParaRPr lang="it-IT"/>
          </a:p>
        </p:txBody>
      </p:sp>
    </p:spTree>
    <p:extLst>
      <p:ext uri="{BB962C8B-B14F-4D97-AF65-F5344CB8AC3E}">
        <p14:creationId xmlns:p14="http://schemas.microsoft.com/office/powerpoint/2010/main" val="4055097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35A20D4D-861E-4F8D-AB7E-E651320C5DC2}" type="datetimeFigureOut">
              <a:rPr lang="it-IT" smtClean="0"/>
              <a:t>27/10/2015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46682DD-FBFF-4832-AE12-3C82E46997BD}" type="slidenum">
              <a:rPr lang="it-IT" smtClean="0"/>
              <a:t>‹N›</a:t>
            </a:fld>
            <a:endParaRPr lang="it-IT"/>
          </a:p>
        </p:txBody>
      </p:sp>
    </p:spTree>
    <p:extLst>
      <p:ext uri="{BB962C8B-B14F-4D97-AF65-F5344CB8AC3E}">
        <p14:creationId xmlns:p14="http://schemas.microsoft.com/office/powerpoint/2010/main" val="1821320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35A20D4D-861E-4F8D-AB7E-E651320C5DC2}" type="datetimeFigureOut">
              <a:rPr lang="it-IT" smtClean="0"/>
              <a:t>27/10/2015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46682DD-FBFF-4832-AE12-3C82E46997BD}" type="slidenum">
              <a:rPr lang="it-IT" smtClean="0"/>
              <a:t>‹N›</a:t>
            </a:fld>
            <a:endParaRPr lang="it-IT"/>
          </a:p>
        </p:txBody>
      </p:sp>
    </p:spTree>
    <p:extLst>
      <p:ext uri="{BB962C8B-B14F-4D97-AF65-F5344CB8AC3E}">
        <p14:creationId xmlns:p14="http://schemas.microsoft.com/office/powerpoint/2010/main" val="847682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A20D4D-861E-4F8D-AB7E-E651320C5DC2}" type="datetimeFigureOut">
              <a:rPr lang="it-IT" smtClean="0"/>
              <a:t>27/10/2015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6682DD-FBFF-4832-AE12-3C82E46997BD}" type="slidenum">
              <a:rPr lang="it-IT" smtClean="0"/>
              <a:t>‹N›</a:t>
            </a:fld>
            <a:endParaRPr lang="it-IT"/>
          </a:p>
        </p:txBody>
      </p:sp>
    </p:spTree>
    <p:extLst>
      <p:ext uri="{BB962C8B-B14F-4D97-AF65-F5344CB8AC3E}">
        <p14:creationId xmlns:p14="http://schemas.microsoft.com/office/powerpoint/2010/main" val="81776565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slide" Target="slide40.xml"/><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it.wikipedia.org/wiki/Spazio_pubblico" TargetMode="External"/><Relationship Id="rId7" Type="http://schemas.openxmlformats.org/officeDocument/2006/relationships/hyperlink" Target="https://it.wikipedia.org/wiki/Governo" TargetMode="External"/><Relationship Id="rId2" Type="http://schemas.openxmlformats.org/officeDocument/2006/relationships/hyperlink" Target="https://it.wikipedia.org/wiki/Urbanistica" TargetMode="External"/><Relationship Id="rId1" Type="http://schemas.openxmlformats.org/officeDocument/2006/relationships/slideLayout" Target="../slideLayouts/slideLayout7.xml"/><Relationship Id="rId6" Type="http://schemas.openxmlformats.org/officeDocument/2006/relationships/hyperlink" Target="https://it.wikipedia.org/wiki/Venditore_ambulante" TargetMode="External"/><Relationship Id="rId5" Type="http://schemas.openxmlformats.org/officeDocument/2006/relationships/hyperlink" Target="https://it.wikipedia.org/wiki/Strada" TargetMode="External"/><Relationship Id="rId4" Type="http://schemas.openxmlformats.org/officeDocument/2006/relationships/hyperlink" Target="https://it.wikipedia.org/wiki/Centro_abitato"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slide" Target="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529" y="404664"/>
            <a:ext cx="9144000" cy="3970318"/>
          </a:xfrm>
          <a:prstGeom prst="rect">
            <a:avLst/>
          </a:prstGeom>
          <a:noFill/>
        </p:spPr>
        <p:txBody>
          <a:bodyPr wrap="square" rtlCol="0">
            <a:spAutoFit/>
          </a:bodyPr>
          <a:lstStyle/>
          <a:p>
            <a:pPr algn="ctr"/>
            <a:endParaRPr lang="it-IT" sz="2800" dirty="0" smtClean="0">
              <a:latin typeface="FrutigerNextLT Black" pitchFamily="2" charset="0"/>
            </a:endParaRPr>
          </a:p>
          <a:p>
            <a:pPr algn="ctr"/>
            <a:endParaRPr lang="it-IT" sz="2800" dirty="0" smtClean="0">
              <a:latin typeface="FrutigerNextLT Black" pitchFamily="2" charset="0"/>
            </a:endParaRPr>
          </a:p>
          <a:p>
            <a:pPr algn="ctr"/>
            <a:r>
              <a:rPr lang="it-IT" sz="2800" dirty="0" smtClean="0">
                <a:latin typeface="FrutigerNextLT Black" pitchFamily="2" charset="0"/>
              </a:rPr>
              <a:t>Città di Capannori,</a:t>
            </a:r>
            <a:endParaRPr lang="it-IT" sz="2800" dirty="0">
              <a:latin typeface="FrutigerNextLT Black" pitchFamily="2" charset="0"/>
            </a:endParaRPr>
          </a:p>
          <a:p>
            <a:pPr algn="ctr"/>
            <a:r>
              <a:rPr lang="it-IT" sz="2800" dirty="0">
                <a:latin typeface="FrutigerNextLT Black" pitchFamily="2" charset="0"/>
              </a:rPr>
              <a:t>Una comunità 40 paesi.</a:t>
            </a:r>
          </a:p>
          <a:p>
            <a:pPr algn="ctr"/>
            <a:endParaRPr lang="it-IT" sz="2400" dirty="0" smtClean="0">
              <a:latin typeface="FrutigerNextLT Black" pitchFamily="2" charset="0"/>
            </a:endParaRPr>
          </a:p>
          <a:p>
            <a:pPr algn="ctr"/>
            <a:r>
              <a:rPr lang="it-IT" sz="1600" dirty="0" smtClean="0">
                <a:latin typeface="FrutigerNextLT Black" pitchFamily="2" charset="0"/>
              </a:rPr>
              <a:t>Primo incontro 30 giugno 2015</a:t>
            </a:r>
          </a:p>
          <a:p>
            <a:pPr algn="ctr"/>
            <a:endParaRPr lang="it-IT" sz="1600" dirty="0">
              <a:latin typeface="FrutigerNextLT Black" pitchFamily="2" charset="0"/>
            </a:endParaRPr>
          </a:p>
          <a:p>
            <a:pPr algn="ctr"/>
            <a:endParaRPr lang="it-IT" sz="1600" dirty="0" smtClean="0">
              <a:latin typeface="FrutigerNextLT Black" pitchFamily="2" charset="0"/>
            </a:endParaRPr>
          </a:p>
          <a:p>
            <a:pPr algn="ctr"/>
            <a:endParaRPr lang="it-IT" sz="1600" dirty="0">
              <a:latin typeface="FrutigerNextLT Black" pitchFamily="2" charset="0"/>
            </a:endParaRPr>
          </a:p>
          <a:p>
            <a:pPr algn="ctr"/>
            <a:endParaRPr lang="it-IT" sz="1600" dirty="0" smtClean="0">
              <a:latin typeface="FrutigerNextLT Black" pitchFamily="2" charset="0"/>
            </a:endParaRPr>
          </a:p>
          <a:p>
            <a:pPr algn="ctr"/>
            <a:r>
              <a:rPr lang="it-IT" sz="3600" dirty="0" smtClean="0">
                <a:solidFill>
                  <a:srgbClr val="C00000"/>
                </a:solidFill>
                <a:latin typeface="FrutigerNextLT Black" pitchFamily="2" charset="0"/>
              </a:rPr>
              <a:t>La città Comunità</a:t>
            </a:r>
            <a:endParaRPr lang="it-IT" sz="3600" dirty="0">
              <a:solidFill>
                <a:srgbClr val="C00000"/>
              </a:solidFill>
              <a:latin typeface="FrutigerNextLT Black" pitchFamily="2" charset="0"/>
            </a:endParaRP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1538" y="4941168"/>
            <a:ext cx="601866" cy="664852"/>
          </a:xfrm>
          <a:prstGeom prst="rect">
            <a:avLst/>
          </a:prstGeom>
        </p:spPr>
      </p:pic>
    </p:spTree>
    <p:extLst>
      <p:ext uri="{BB962C8B-B14F-4D97-AF65-F5344CB8AC3E}">
        <p14:creationId xmlns:p14="http://schemas.microsoft.com/office/powerpoint/2010/main" val="306048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220578"/>
            <a:ext cx="8712968" cy="707886"/>
          </a:xfrm>
          <a:prstGeom prst="rect">
            <a:avLst/>
          </a:prstGeom>
          <a:noFill/>
        </p:spPr>
        <p:txBody>
          <a:bodyPr wrap="square" rtlCol="0">
            <a:spAutoFit/>
          </a:bodyPr>
          <a:lstStyle/>
          <a:p>
            <a:pPr algn="ctr"/>
            <a:r>
              <a:rPr lang="it-IT" sz="2000" dirty="0" smtClean="0">
                <a:latin typeface="FrutigerNextLT Black" pitchFamily="2" charset="0"/>
              </a:rPr>
              <a:t>Ingrandimento 2015  - centro sud</a:t>
            </a:r>
          </a:p>
          <a:p>
            <a:pPr algn="ctr"/>
            <a:endParaRPr lang="it-IT" sz="2000" dirty="0">
              <a:latin typeface="FrutigerNextLT Black" pitchFamily="2" charset="0"/>
            </a:endParaRP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127" y="525076"/>
            <a:ext cx="7537737" cy="6332924"/>
          </a:xfrm>
          <a:prstGeom prst="rect">
            <a:avLst/>
          </a:prstGeom>
        </p:spPr>
      </p:pic>
    </p:spTree>
    <p:extLst>
      <p:ext uri="{BB962C8B-B14F-4D97-AF65-F5344CB8AC3E}">
        <p14:creationId xmlns:p14="http://schemas.microsoft.com/office/powerpoint/2010/main" val="41060832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79512" y="220578"/>
            <a:ext cx="8712968" cy="707886"/>
          </a:xfrm>
          <a:prstGeom prst="rect">
            <a:avLst/>
          </a:prstGeom>
          <a:noFill/>
        </p:spPr>
        <p:txBody>
          <a:bodyPr wrap="square" rtlCol="0">
            <a:spAutoFit/>
          </a:bodyPr>
          <a:lstStyle/>
          <a:p>
            <a:pPr algn="ctr"/>
            <a:r>
              <a:rPr lang="it-IT" sz="2000" dirty="0" smtClean="0">
                <a:latin typeface="FrutigerNextLT Black" pitchFamily="2" charset="0"/>
              </a:rPr>
              <a:t>Ingrandimento 2013  - Artemisia</a:t>
            </a:r>
          </a:p>
          <a:p>
            <a:pPr algn="ctr"/>
            <a:endParaRPr lang="it-IT" sz="2000" dirty="0">
              <a:latin typeface="FrutigerNextLT Black" pitchFamily="2" charset="0"/>
            </a:endParaRP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751" y="764704"/>
            <a:ext cx="8886745" cy="5487444"/>
          </a:xfrm>
          <a:prstGeom prst="rect">
            <a:avLst/>
          </a:prstGeom>
        </p:spPr>
      </p:pic>
    </p:spTree>
    <p:extLst>
      <p:ext uri="{BB962C8B-B14F-4D97-AF65-F5344CB8AC3E}">
        <p14:creationId xmlns:p14="http://schemas.microsoft.com/office/powerpoint/2010/main" val="28595899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72935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r="7888"/>
          <a:stretch/>
        </p:blipFill>
        <p:spPr>
          <a:xfrm>
            <a:off x="-324543" y="1323"/>
            <a:ext cx="9468544" cy="6861531"/>
          </a:xfrm>
          <a:prstGeom prst="rect">
            <a:avLst/>
          </a:prstGeom>
        </p:spPr>
      </p:pic>
    </p:spTree>
    <p:extLst>
      <p:ext uri="{BB962C8B-B14F-4D97-AF65-F5344CB8AC3E}">
        <p14:creationId xmlns:p14="http://schemas.microsoft.com/office/powerpoint/2010/main" val="42783703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220578"/>
            <a:ext cx="8712968" cy="707886"/>
          </a:xfrm>
          <a:prstGeom prst="rect">
            <a:avLst/>
          </a:prstGeom>
          <a:noFill/>
        </p:spPr>
        <p:txBody>
          <a:bodyPr wrap="square" rtlCol="0">
            <a:spAutoFit/>
          </a:bodyPr>
          <a:lstStyle/>
          <a:p>
            <a:pPr algn="ctr"/>
            <a:r>
              <a:rPr lang="it-IT" sz="2000" dirty="0" smtClean="0">
                <a:latin typeface="FrutigerNextLT Black" pitchFamily="2" charset="0"/>
              </a:rPr>
              <a:t>Ingrandimento 2013  - </a:t>
            </a:r>
            <a:r>
              <a:rPr lang="it-IT" sz="2000" dirty="0" err="1" smtClean="0">
                <a:latin typeface="FrutigerNextLT Black" pitchFamily="2" charset="0"/>
              </a:rPr>
              <a:t>Athena</a:t>
            </a:r>
            <a:r>
              <a:rPr lang="it-IT" sz="2000" dirty="0" smtClean="0">
                <a:latin typeface="FrutigerNextLT Black" pitchFamily="2" charset="0"/>
              </a:rPr>
              <a:t> e Artè</a:t>
            </a:r>
          </a:p>
          <a:p>
            <a:pPr algn="ctr"/>
            <a:endParaRPr lang="it-IT" sz="2000" dirty="0">
              <a:latin typeface="FrutigerNextLT Black" pitchFamily="2" charset="0"/>
            </a:endParaRP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9407" y="577802"/>
            <a:ext cx="6502953" cy="6280197"/>
          </a:xfrm>
          <a:prstGeom prst="rect">
            <a:avLst/>
          </a:prstGeom>
        </p:spPr>
      </p:pic>
    </p:spTree>
    <p:extLst>
      <p:ext uri="{BB962C8B-B14F-4D97-AF65-F5344CB8AC3E}">
        <p14:creationId xmlns:p14="http://schemas.microsoft.com/office/powerpoint/2010/main" val="15008431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220578"/>
            <a:ext cx="8712968" cy="707886"/>
          </a:xfrm>
          <a:prstGeom prst="rect">
            <a:avLst/>
          </a:prstGeom>
          <a:noFill/>
        </p:spPr>
        <p:txBody>
          <a:bodyPr wrap="square" rtlCol="0">
            <a:spAutoFit/>
          </a:bodyPr>
          <a:lstStyle/>
          <a:p>
            <a:pPr algn="ctr"/>
            <a:r>
              <a:rPr lang="it-IT" sz="2000" dirty="0" smtClean="0">
                <a:latin typeface="FrutigerNextLT Black" pitchFamily="2" charset="0"/>
              </a:rPr>
              <a:t>Ingrandimento 2013  - Palazzo Comunale</a:t>
            </a:r>
          </a:p>
          <a:p>
            <a:pPr algn="ctr"/>
            <a:endParaRPr lang="it-IT" sz="2000" dirty="0">
              <a:latin typeface="FrutigerNextLT Black" pitchFamily="2" charset="0"/>
            </a:endParaRP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928464"/>
            <a:ext cx="6339150" cy="5929536"/>
          </a:xfrm>
          <a:prstGeom prst="rect">
            <a:avLst/>
          </a:prstGeom>
        </p:spPr>
      </p:pic>
    </p:spTree>
    <p:extLst>
      <p:ext uri="{BB962C8B-B14F-4D97-AF65-F5344CB8AC3E}">
        <p14:creationId xmlns:p14="http://schemas.microsoft.com/office/powerpoint/2010/main" val="27890777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79512" y="220578"/>
            <a:ext cx="8712968" cy="707886"/>
          </a:xfrm>
          <a:prstGeom prst="rect">
            <a:avLst/>
          </a:prstGeom>
          <a:noFill/>
        </p:spPr>
        <p:txBody>
          <a:bodyPr wrap="square" rtlCol="0">
            <a:spAutoFit/>
          </a:bodyPr>
          <a:lstStyle/>
          <a:p>
            <a:pPr algn="ctr"/>
            <a:r>
              <a:rPr lang="it-IT" sz="2000" dirty="0" smtClean="0">
                <a:latin typeface="FrutigerNextLT Black" pitchFamily="2" charset="0"/>
              </a:rPr>
              <a:t>Edificato al 1850</a:t>
            </a:r>
          </a:p>
          <a:p>
            <a:pPr algn="ctr"/>
            <a:endParaRPr lang="it-IT" sz="2000" dirty="0">
              <a:latin typeface="FrutigerNextLT Black" pitchFamily="2" charset="0"/>
            </a:endParaRP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7504" y="0"/>
            <a:ext cx="4850476" cy="6862156"/>
          </a:xfrm>
          <a:prstGeom prst="rect">
            <a:avLst/>
          </a:prstGeom>
        </p:spPr>
      </p:pic>
      <p:sp>
        <p:nvSpPr>
          <p:cNvPr id="5" name="CasellaDiTesto 4"/>
          <p:cNvSpPr txBox="1"/>
          <p:nvPr/>
        </p:nvSpPr>
        <p:spPr>
          <a:xfrm>
            <a:off x="7117508" y="559132"/>
            <a:ext cx="1957587" cy="830997"/>
          </a:xfrm>
          <a:prstGeom prst="rect">
            <a:avLst/>
          </a:prstGeom>
          <a:noFill/>
        </p:spPr>
        <p:txBody>
          <a:bodyPr wrap="none" rtlCol="0">
            <a:spAutoFit/>
          </a:bodyPr>
          <a:lstStyle/>
          <a:p>
            <a:r>
              <a:rPr lang="it-IT" sz="2400" dirty="0" smtClean="0">
                <a:latin typeface="FrutigerNextLT Black" pitchFamily="2" charset="0"/>
              </a:rPr>
              <a:t>Sedimi</a:t>
            </a:r>
          </a:p>
          <a:p>
            <a:r>
              <a:rPr lang="it-IT" sz="2400" dirty="0" smtClean="0">
                <a:latin typeface="FrutigerNextLT Black" pitchFamily="2" charset="0"/>
              </a:rPr>
              <a:t>Anno </a:t>
            </a:r>
            <a:r>
              <a:rPr lang="it-IT" sz="2400" dirty="0" smtClean="0">
                <a:latin typeface="FrutigerNextLT Black" pitchFamily="2" charset="0"/>
              </a:rPr>
              <a:t>1850</a:t>
            </a:r>
            <a:endParaRPr lang="it-IT" sz="2400" dirty="0">
              <a:latin typeface="FrutigerNextLT Black" pitchFamily="2" charset="0"/>
            </a:endParaRPr>
          </a:p>
        </p:txBody>
      </p:sp>
    </p:spTree>
    <p:extLst>
      <p:ext uri="{BB962C8B-B14F-4D97-AF65-F5344CB8AC3E}">
        <p14:creationId xmlns:p14="http://schemas.microsoft.com/office/powerpoint/2010/main" val="39526003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7504" y="0"/>
            <a:ext cx="4848992" cy="6858000"/>
          </a:xfrm>
          <a:prstGeom prst="rect">
            <a:avLst/>
          </a:prstGeom>
        </p:spPr>
      </p:pic>
      <p:sp>
        <p:nvSpPr>
          <p:cNvPr id="3" name="CasellaDiTesto 2"/>
          <p:cNvSpPr txBox="1"/>
          <p:nvPr/>
        </p:nvSpPr>
        <p:spPr>
          <a:xfrm>
            <a:off x="7117508" y="559132"/>
            <a:ext cx="1957587" cy="830997"/>
          </a:xfrm>
          <a:prstGeom prst="rect">
            <a:avLst/>
          </a:prstGeom>
          <a:noFill/>
        </p:spPr>
        <p:txBody>
          <a:bodyPr wrap="none" rtlCol="0">
            <a:spAutoFit/>
          </a:bodyPr>
          <a:lstStyle/>
          <a:p>
            <a:r>
              <a:rPr lang="it-IT" sz="2400" dirty="0" smtClean="0">
                <a:latin typeface="FrutigerNextLT Black" pitchFamily="2" charset="0"/>
              </a:rPr>
              <a:t>Sedimi</a:t>
            </a:r>
          </a:p>
          <a:p>
            <a:r>
              <a:rPr lang="it-IT" sz="2400" dirty="0" smtClean="0">
                <a:latin typeface="FrutigerNextLT Black" pitchFamily="2" charset="0"/>
              </a:rPr>
              <a:t>Anno </a:t>
            </a:r>
            <a:r>
              <a:rPr lang="it-IT" sz="2400" dirty="0" smtClean="0">
                <a:latin typeface="FrutigerNextLT Black" pitchFamily="2" charset="0"/>
              </a:rPr>
              <a:t>1954</a:t>
            </a:r>
            <a:endParaRPr lang="it-IT" sz="2400" dirty="0">
              <a:latin typeface="FrutigerNextLT Black" pitchFamily="2" charset="0"/>
            </a:endParaRPr>
          </a:p>
        </p:txBody>
      </p:sp>
    </p:spTree>
    <p:extLst>
      <p:ext uri="{BB962C8B-B14F-4D97-AF65-F5344CB8AC3E}">
        <p14:creationId xmlns:p14="http://schemas.microsoft.com/office/powerpoint/2010/main" val="19761735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7504" y="0"/>
            <a:ext cx="4848992" cy="6858000"/>
          </a:xfrm>
          <a:prstGeom prst="rect">
            <a:avLst/>
          </a:prstGeom>
        </p:spPr>
      </p:pic>
      <p:sp>
        <p:nvSpPr>
          <p:cNvPr id="3" name="CasellaDiTesto 2"/>
          <p:cNvSpPr txBox="1"/>
          <p:nvPr/>
        </p:nvSpPr>
        <p:spPr>
          <a:xfrm>
            <a:off x="7117508" y="559132"/>
            <a:ext cx="1957587" cy="830997"/>
          </a:xfrm>
          <a:prstGeom prst="rect">
            <a:avLst/>
          </a:prstGeom>
          <a:noFill/>
        </p:spPr>
        <p:txBody>
          <a:bodyPr wrap="none" rtlCol="0">
            <a:spAutoFit/>
          </a:bodyPr>
          <a:lstStyle/>
          <a:p>
            <a:r>
              <a:rPr lang="it-IT" sz="2400" dirty="0" smtClean="0">
                <a:latin typeface="FrutigerNextLT Black" pitchFamily="2" charset="0"/>
              </a:rPr>
              <a:t>Sedimi</a:t>
            </a:r>
          </a:p>
          <a:p>
            <a:r>
              <a:rPr lang="it-IT" sz="2400" dirty="0" smtClean="0">
                <a:latin typeface="FrutigerNextLT Black" pitchFamily="2" charset="0"/>
              </a:rPr>
              <a:t>Anno </a:t>
            </a:r>
            <a:r>
              <a:rPr lang="it-IT" sz="2400" dirty="0" smtClean="0">
                <a:latin typeface="FrutigerNextLT Black" pitchFamily="2" charset="0"/>
              </a:rPr>
              <a:t>1984</a:t>
            </a:r>
            <a:endParaRPr lang="it-IT" sz="2400" dirty="0">
              <a:latin typeface="FrutigerNextLT Black" pitchFamily="2" charset="0"/>
            </a:endParaRPr>
          </a:p>
        </p:txBody>
      </p:sp>
    </p:spTree>
    <p:extLst>
      <p:ext uri="{BB962C8B-B14F-4D97-AF65-F5344CB8AC3E}">
        <p14:creationId xmlns:p14="http://schemas.microsoft.com/office/powerpoint/2010/main" val="347911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7504" y="0"/>
            <a:ext cx="4848992" cy="6858000"/>
          </a:xfrm>
          <a:prstGeom prst="rect">
            <a:avLst/>
          </a:prstGeom>
        </p:spPr>
      </p:pic>
      <p:sp>
        <p:nvSpPr>
          <p:cNvPr id="3" name="CasellaDiTesto 2"/>
          <p:cNvSpPr txBox="1"/>
          <p:nvPr/>
        </p:nvSpPr>
        <p:spPr>
          <a:xfrm>
            <a:off x="7117508" y="559132"/>
            <a:ext cx="1957587" cy="830997"/>
          </a:xfrm>
          <a:prstGeom prst="rect">
            <a:avLst/>
          </a:prstGeom>
          <a:noFill/>
        </p:spPr>
        <p:txBody>
          <a:bodyPr wrap="none" rtlCol="0">
            <a:spAutoFit/>
          </a:bodyPr>
          <a:lstStyle/>
          <a:p>
            <a:r>
              <a:rPr lang="it-IT" sz="2400" dirty="0" smtClean="0">
                <a:latin typeface="FrutigerNextLT Black" pitchFamily="2" charset="0"/>
              </a:rPr>
              <a:t>Sedimi</a:t>
            </a:r>
          </a:p>
          <a:p>
            <a:r>
              <a:rPr lang="it-IT" sz="2400" dirty="0" smtClean="0">
                <a:latin typeface="FrutigerNextLT Black" pitchFamily="2" charset="0"/>
              </a:rPr>
              <a:t>Anno </a:t>
            </a:r>
            <a:r>
              <a:rPr lang="it-IT" sz="2400" dirty="0" smtClean="0">
                <a:latin typeface="FrutigerNextLT Black" pitchFamily="2" charset="0"/>
              </a:rPr>
              <a:t>2015</a:t>
            </a:r>
            <a:endParaRPr lang="it-IT" sz="2400" dirty="0">
              <a:latin typeface="FrutigerNextLT Black" pitchFamily="2" charset="0"/>
            </a:endParaRPr>
          </a:p>
        </p:txBody>
      </p:sp>
    </p:spTree>
    <p:extLst>
      <p:ext uri="{BB962C8B-B14F-4D97-AF65-F5344CB8AC3E}">
        <p14:creationId xmlns:p14="http://schemas.microsoft.com/office/powerpoint/2010/main" val="8843519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19" y="2824096"/>
            <a:ext cx="2880320" cy="2872924"/>
          </a:xfrm>
          <a:prstGeom prst="rect">
            <a:avLst/>
          </a:prstGeom>
        </p:spPr>
      </p:pic>
      <p:pic>
        <p:nvPicPr>
          <p:cNvPr id="5" name="Immagine 4"/>
          <p:cNvPicPr>
            <a:picLocks noChangeAspect="1"/>
          </p:cNvPicPr>
          <p:nvPr/>
        </p:nvPicPr>
        <p:blipFill rotWithShape="1">
          <a:blip r:embed="rId3" cstate="print">
            <a:extLst>
              <a:ext uri="{28A0092B-C50C-407E-A947-70E740481C1C}">
                <a14:useLocalDpi xmlns:a14="http://schemas.microsoft.com/office/drawing/2010/main" val="0"/>
              </a:ext>
            </a:extLst>
          </a:blip>
          <a:srcRect t="2335" b="10741"/>
          <a:stretch/>
        </p:blipFill>
        <p:spPr>
          <a:xfrm>
            <a:off x="3275856" y="2815756"/>
            <a:ext cx="2731232" cy="2881264"/>
          </a:xfrm>
          <a:prstGeom prst="rect">
            <a:avLst/>
          </a:prstGeom>
        </p:spPr>
      </p:pic>
      <p:sp>
        <p:nvSpPr>
          <p:cNvPr id="9" name="CasellaDiTesto 8"/>
          <p:cNvSpPr txBox="1"/>
          <p:nvPr/>
        </p:nvSpPr>
        <p:spPr>
          <a:xfrm>
            <a:off x="251520" y="2420888"/>
            <a:ext cx="2880320" cy="369332"/>
          </a:xfrm>
          <a:prstGeom prst="rect">
            <a:avLst/>
          </a:prstGeom>
          <a:noFill/>
        </p:spPr>
        <p:txBody>
          <a:bodyPr wrap="square" rtlCol="0">
            <a:spAutoFit/>
          </a:bodyPr>
          <a:lstStyle/>
          <a:p>
            <a:pPr algn="ctr"/>
            <a:r>
              <a:rPr lang="it-IT" dirty="0" smtClean="0">
                <a:latin typeface="FrutigerNextLT Black" pitchFamily="2" charset="0"/>
              </a:rPr>
              <a:t>Immagine 1954</a:t>
            </a:r>
            <a:endParaRPr lang="it-IT" dirty="0">
              <a:latin typeface="FrutigerNextLT Black" pitchFamily="2" charset="0"/>
            </a:endParaRPr>
          </a:p>
        </p:txBody>
      </p:sp>
      <p:sp>
        <p:nvSpPr>
          <p:cNvPr id="10" name="CasellaDiTesto 9"/>
          <p:cNvSpPr txBox="1"/>
          <p:nvPr/>
        </p:nvSpPr>
        <p:spPr>
          <a:xfrm>
            <a:off x="3275856" y="2420888"/>
            <a:ext cx="2731232" cy="369332"/>
          </a:xfrm>
          <a:prstGeom prst="rect">
            <a:avLst/>
          </a:prstGeom>
          <a:noFill/>
        </p:spPr>
        <p:txBody>
          <a:bodyPr wrap="square" rtlCol="0">
            <a:spAutoFit/>
          </a:bodyPr>
          <a:lstStyle/>
          <a:p>
            <a:pPr algn="ctr"/>
            <a:r>
              <a:rPr lang="it-IT" dirty="0" smtClean="0">
                <a:latin typeface="FrutigerNextLT Black" pitchFamily="2" charset="0"/>
              </a:rPr>
              <a:t>Immagine 1984</a:t>
            </a:r>
            <a:endParaRPr lang="it-IT" dirty="0">
              <a:latin typeface="FrutigerNextLT Black" pitchFamily="2" charset="0"/>
            </a:endParaRPr>
          </a:p>
        </p:txBody>
      </p:sp>
      <p:sp>
        <p:nvSpPr>
          <p:cNvPr id="11" name="CasellaDiTesto 10"/>
          <p:cNvSpPr txBox="1"/>
          <p:nvPr/>
        </p:nvSpPr>
        <p:spPr>
          <a:xfrm>
            <a:off x="6116177" y="2420888"/>
            <a:ext cx="2848311" cy="369332"/>
          </a:xfrm>
          <a:prstGeom prst="rect">
            <a:avLst/>
          </a:prstGeom>
          <a:noFill/>
        </p:spPr>
        <p:txBody>
          <a:bodyPr wrap="square" rtlCol="0">
            <a:spAutoFit/>
          </a:bodyPr>
          <a:lstStyle/>
          <a:p>
            <a:pPr algn="ctr"/>
            <a:r>
              <a:rPr lang="it-IT" dirty="0" smtClean="0">
                <a:latin typeface="FrutigerNextLT Black" pitchFamily="2" charset="0"/>
              </a:rPr>
              <a:t>Immagine 2015</a:t>
            </a:r>
            <a:endParaRPr lang="it-IT" dirty="0">
              <a:latin typeface="FrutigerNextLT Black" pitchFamily="2" charset="0"/>
            </a:endParaRPr>
          </a:p>
        </p:txBody>
      </p:sp>
      <p:sp>
        <p:nvSpPr>
          <p:cNvPr id="12" name="CasellaDiTesto 11"/>
          <p:cNvSpPr txBox="1"/>
          <p:nvPr/>
        </p:nvSpPr>
        <p:spPr>
          <a:xfrm>
            <a:off x="244375" y="951111"/>
            <a:ext cx="8752966" cy="461665"/>
          </a:xfrm>
          <a:prstGeom prst="rect">
            <a:avLst/>
          </a:prstGeom>
          <a:noFill/>
        </p:spPr>
        <p:txBody>
          <a:bodyPr wrap="square" rtlCol="0">
            <a:spAutoFit/>
          </a:bodyPr>
          <a:lstStyle/>
          <a:p>
            <a:pPr algn="ctr"/>
            <a:r>
              <a:rPr lang="it-IT" sz="2400" dirty="0" smtClean="0">
                <a:latin typeface="FrutigerNextLT Black" pitchFamily="2" charset="0"/>
              </a:rPr>
              <a:t>Evoluzione territoriale dal 1954 ad oggi</a:t>
            </a:r>
            <a:endParaRPr lang="it-IT" sz="2400" dirty="0">
              <a:latin typeface="FrutigerNextLT Black" pitchFamily="2" charset="0"/>
            </a:endParaRPr>
          </a:p>
        </p:txBody>
      </p:sp>
      <p:pic>
        <p:nvPicPr>
          <p:cNvPr id="14" name="Immagine 13"/>
          <p:cNvPicPr>
            <a:picLocks noChangeAspect="1"/>
          </p:cNvPicPr>
          <p:nvPr/>
        </p:nvPicPr>
        <p:blipFill rotWithShape="1">
          <a:blip r:embed="rId4" cstate="print">
            <a:extLst>
              <a:ext uri="{28A0092B-C50C-407E-A947-70E740481C1C}">
                <a14:useLocalDpi xmlns:a14="http://schemas.microsoft.com/office/drawing/2010/main" val="0"/>
              </a:ext>
            </a:extLst>
          </a:blip>
          <a:srcRect l="6303" t="6820" b="11752"/>
          <a:stretch/>
        </p:blipFill>
        <p:spPr>
          <a:xfrm>
            <a:off x="6156176" y="2815756"/>
            <a:ext cx="2664296" cy="2881264"/>
          </a:xfrm>
          <a:prstGeom prst="rect">
            <a:avLst/>
          </a:prstGeom>
        </p:spPr>
      </p:pic>
    </p:spTree>
    <p:extLst>
      <p:ext uri="{BB962C8B-B14F-4D97-AF65-F5344CB8AC3E}">
        <p14:creationId xmlns:p14="http://schemas.microsoft.com/office/powerpoint/2010/main" val="2765939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6450" y="0"/>
            <a:ext cx="4851099" cy="6858000"/>
          </a:xfrm>
          <a:prstGeom prst="rect">
            <a:avLst/>
          </a:prstGeom>
        </p:spPr>
      </p:pic>
    </p:spTree>
    <p:extLst>
      <p:ext uri="{BB962C8B-B14F-4D97-AF65-F5344CB8AC3E}">
        <p14:creationId xmlns:p14="http://schemas.microsoft.com/office/powerpoint/2010/main" val="15825990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529" y="404664"/>
            <a:ext cx="9144000" cy="3970318"/>
          </a:xfrm>
          <a:prstGeom prst="rect">
            <a:avLst/>
          </a:prstGeom>
          <a:noFill/>
        </p:spPr>
        <p:txBody>
          <a:bodyPr wrap="square" rtlCol="0">
            <a:spAutoFit/>
          </a:bodyPr>
          <a:lstStyle/>
          <a:p>
            <a:pPr algn="ctr"/>
            <a:endParaRPr lang="it-IT" sz="2800" dirty="0">
              <a:latin typeface="FrutigerNextLT Black" pitchFamily="2" charset="0"/>
            </a:endParaRPr>
          </a:p>
          <a:p>
            <a:pPr algn="ctr"/>
            <a:endParaRPr lang="it-IT" sz="2800" dirty="0" smtClean="0">
              <a:latin typeface="FrutigerNextLT Black" pitchFamily="2" charset="0"/>
            </a:endParaRPr>
          </a:p>
          <a:p>
            <a:pPr algn="ctr"/>
            <a:r>
              <a:rPr lang="it-IT" sz="2800" dirty="0" smtClean="0">
                <a:latin typeface="FrutigerNextLT Black" pitchFamily="2" charset="0"/>
              </a:rPr>
              <a:t>Città di Capannori,</a:t>
            </a:r>
            <a:endParaRPr lang="it-IT" sz="2800" dirty="0">
              <a:latin typeface="FrutigerNextLT Black" pitchFamily="2" charset="0"/>
            </a:endParaRPr>
          </a:p>
          <a:p>
            <a:pPr algn="ctr"/>
            <a:r>
              <a:rPr lang="it-IT" sz="2800" dirty="0">
                <a:latin typeface="FrutigerNextLT Black" pitchFamily="2" charset="0"/>
              </a:rPr>
              <a:t>Una comunità 40 paesi.</a:t>
            </a:r>
          </a:p>
          <a:p>
            <a:pPr algn="ctr"/>
            <a:endParaRPr lang="it-IT" sz="2400" dirty="0" smtClean="0">
              <a:latin typeface="FrutigerNextLT Black" pitchFamily="2" charset="0"/>
            </a:endParaRPr>
          </a:p>
          <a:p>
            <a:pPr algn="ctr"/>
            <a:r>
              <a:rPr lang="it-IT" sz="1600" dirty="0" smtClean="0">
                <a:latin typeface="FrutigerNextLT Black" pitchFamily="2" charset="0"/>
              </a:rPr>
              <a:t>Secondo incontro 01 luglio 2015</a:t>
            </a:r>
          </a:p>
          <a:p>
            <a:pPr algn="ctr"/>
            <a:endParaRPr lang="it-IT" sz="1600" dirty="0">
              <a:latin typeface="FrutigerNextLT Black" pitchFamily="2" charset="0"/>
            </a:endParaRPr>
          </a:p>
          <a:p>
            <a:pPr algn="ctr"/>
            <a:endParaRPr lang="it-IT" sz="1600" dirty="0" smtClean="0">
              <a:latin typeface="FrutigerNextLT Black" pitchFamily="2" charset="0"/>
            </a:endParaRPr>
          </a:p>
          <a:p>
            <a:pPr algn="ctr"/>
            <a:endParaRPr lang="it-IT" sz="1600" dirty="0">
              <a:latin typeface="FrutigerNextLT Black" pitchFamily="2" charset="0"/>
            </a:endParaRPr>
          </a:p>
          <a:p>
            <a:pPr algn="ctr"/>
            <a:endParaRPr lang="it-IT" sz="1600" dirty="0" smtClean="0">
              <a:latin typeface="FrutigerNextLT Black" pitchFamily="2" charset="0"/>
            </a:endParaRPr>
          </a:p>
          <a:p>
            <a:pPr algn="ctr"/>
            <a:r>
              <a:rPr lang="it-IT" sz="3600" dirty="0" smtClean="0">
                <a:solidFill>
                  <a:srgbClr val="C00000"/>
                </a:solidFill>
                <a:latin typeface="FrutigerNextLT Black" pitchFamily="2" charset="0"/>
              </a:rPr>
              <a:t>La città a misura d’uomo</a:t>
            </a:r>
            <a:endParaRPr lang="it-IT" sz="3600" dirty="0">
              <a:solidFill>
                <a:srgbClr val="C00000"/>
              </a:solidFill>
              <a:latin typeface="FrutigerNextLT Black" pitchFamily="2" charset="0"/>
            </a:endParaRP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1538" y="4941168"/>
            <a:ext cx="601866" cy="664852"/>
          </a:xfrm>
          <a:prstGeom prst="rect">
            <a:avLst/>
          </a:prstGeom>
        </p:spPr>
      </p:pic>
    </p:spTree>
    <p:extLst>
      <p:ext uri="{BB962C8B-B14F-4D97-AF65-F5344CB8AC3E}">
        <p14:creationId xmlns:p14="http://schemas.microsoft.com/office/powerpoint/2010/main" val="353914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146731" y="0"/>
            <a:ext cx="4850538" cy="6858000"/>
          </a:xfrm>
          <a:prstGeom prst="rect">
            <a:avLst/>
          </a:prstGeom>
        </p:spPr>
      </p:pic>
      <p:sp>
        <p:nvSpPr>
          <p:cNvPr id="3" name="Personalizzato 2">
            <a:hlinkClick r:id="rId4" action="ppaction://hlinksldjump" highlightClick="1"/>
          </p:cNvPr>
          <p:cNvSpPr/>
          <p:nvPr/>
        </p:nvSpPr>
        <p:spPr>
          <a:xfrm>
            <a:off x="323528" y="260648"/>
            <a:ext cx="288032" cy="288032"/>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356611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146271" y="0"/>
            <a:ext cx="4851458" cy="6858000"/>
          </a:xfrm>
          <a:prstGeom prst="rect">
            <a:avLst/>
          </a:prstGeom>
        </p:spPr>
      </p:pic>
    </p:spTree>
    <p:extLst>
      <p:ext uri="{BB962C8B-B14F-4D97-AF65-F5344CB8AC3E}">
        <p14:creationId xmlns:p14="http://schemas.microsoft.com/office/powerpoint/2010/main" val="19776594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146271" y="0"/>
            <a:ext cx="4851458" cy="6858000"/>
          </a:xfrm>
          <a:prstGeom prst="rect">
            <a:avLst/>
          </a:prstGeom>
        </p:spPr>
      </p:pic>
      <p:sp>
        <p:nvSpPr>
          <p:cNvPr id="3" name="Personalizzato 2">
            <a:hlinkClick r:id="rId4" action="ppaction://hlinksldjump" highlightClick="1"/>
          </p:cNvPr>
          <p:cNvSpPr/>
          <p:nvPr/>
        </p:nvSpPr>
        <p:spPr>
          <a:xfrm>
            <a:off x="2555776" y="3861048"/>
            <a:ext cx="216024" cy="14401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626164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2154" y="116632"/>
            <a:ext cx="4473170" cy="6669360"/>
          </a:xfrm>
          <a:prstGeom prst="rect">
            <a:avLst/>
          </a:prstGeom>
        </p:spPr>
      </p:pic>
      <p:sp>
        <p:nvSpPr>
          <p:cNvPr id="4" name="Personalizzato 3">
            <a:hlinkClick r:id="" action="ppaction://noaction" highlightClick="1"/>
          </p:cNvPr>
          <p:cNvSpPr/>
          <p:nvPr/>
        </p:nvSpPr>
        <p:spPr>
          <a:xfrm>
            <a:off x="2915816" y="4149080"/>
            <a:ext cx="3312368" cy="2376264"/>
          </a:xfrm>
          <a:prstGeom prst="actionButtonBlank">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p:cNvSpPr txBox="1"/>
          <p:nvPr/>
        </p:nvSpPr>
        <p:spPr>
          <a:xfrm>
            <a:off x="490966" y="4149407"/>
            <a:ext cx="1782860" cy="461665"/>
          </a:xfrm>
          <a:prstGeom prst="rect">
            <a:avLst/>
          </a:prstGeom>
          <a:noFill/>
        </p:spPr>
        <p:txBody>
          <a:bodyPr wrap="none" rtlCol="0">
            <a:spAutoFit/>
          </a:bodyPr>
          <a:lstStyle/>
          <a:p>
            <a:r>
              <a:rPr lang="it-IT" sz="2400" b="1" dirty="0" smtClean="0">
                <a:latin typeface="FrutigerNextLT Bold" pitchFamily="2" charset="0"/>
              </a:rPr>
              <a:t>Tassignano</a:t>
            </a:r>
            <a:endParaRPr lang="it-IT" sz="2400" b="1" dirty="0">
              <a:latin typeface="FrutigerNextLT Bold" pitchFamily="2" charset="0"/>
            </a:endParaRPr>
          </a:p>
        </p:txBody>
      </p:sp>
    </p:spTree>
    <p:extLst>
      <p:ext uri="{BB962C8B-B14F-4D97-AF65-F5344CB8AC3E}">
        <p14:creationId xmlns:p14="http://schemas.microsoft.com/office/powerpoint/2010/main" val="251342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9074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011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2154" y="116632"/>
            <a:ext cx="4473170" cy="6669360"/>
          </a:xfrm>
          <a:prstGeom prst="rect">
            <a:avLst/>
          </a:prstGeom>
        </p:spPr>
      </p:pic>
      <p:sp>
        <p:nvSpPr>
          <p:cNvPr id="3" name="Personalizzato 2">
            <a:hlinkClick r:id="" action="ppaction://noaction" highlightClick="1"/>
          </p:cNvPr>
          <p:cNvSpPr/>
          <p:nvPr/>
        </p:nvSpPr>
        <p:spPr>
          <a:xfrm>
            <a:off x="2915816" y="1772816"/>
            <a:ext cx="3312368" cy="2376264"/>
          </a:xfrm>
          <a:prstGeom prst="actionButtonBlank">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p:cNvSpPr txBox="1"/>
          <p:nvPr/>
        </p:nvSpPr>
        <p:spPr>
          <a:xfrm>
            <a:off x="490966" y="1772816"/>
            <a:ext cx="1630575" cy="461665"/>
          </a:xfrm>
          <a:prstGeom prst="rect">
            <a:avLst/>
          </a:prstGeom>
          <a:noFill/>
        </p:spPr>
        <p:txBody>
          <a:bodyPr wrap="none" rtlCol="0">
            <a:spAutoFit/>
          </a:bodyPr>
          <a:lstStyle/>
          <a:p>
            <a:r>
              <a:rPr lang="it-IT" sz="2400" b="1" dirty="0" smtClean="0">
                <a:latin typeface="FrutigerNextLT Bold" pitchFamily="2" charset="0"/>
              </a:rPr>
              <a:t>Capannori</a:t>
            </a:r>
            <a:endParaRPr lang="it-IT" sz="2400" b="1" dirty="0">
              <a:latin typeface="FrutigerNextLT Bold" pitchFamily="2" charset="0"/>
            </a:endParaRPr>
          </a:p>
        </p:txBody>
      </p:sp>
    </p:spTree>
    <p:extLst>
      <p:ext uri="{BB962C8B-B14F-4D97-AF65-F5344CB8AC3E}">
        <p14:creationId xmlns:p14="http://schemas.microsoft.com/office/powerpoint/2010/main" val="209227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177678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b="7765"/>
          <a:stretch/>
        </p:blipFill>
        <p:spPr>
          <a:xfrm>
            <a:off x="1403648" y="836712"/>
            <a:ext cx="6246139" cy="5746328"/>
          </a:xfrm>
          <a:prstGeom prst="rect">
            <a:avLst/>
          </a:prstGeom>
        </p:spPr>
      </p:pic>
      <p:sp>
        <p:nvSpPr>
          <p:cNvPr id="3" name="CasellaDiTesto 2"/>
          <p:cNvSpPr txBox="1"/>
          <p:nvPr/>
        </p:nvSpPr>
        <p:spPr>
          <a:xfrm>
            <a:off x="179512" y="220578"/>
            <a:ext cx="8712968" cy="400110"/>
          </a:xfrm>
          <a:prstGeom prst="rect">
            <a:avLst/>
          </a:prstGeom>
          <a:noFill/>
        </p:spPr>
        <p:txBody>
          <a:bodyPr wrap="square" rtlCol="0">
            <a:spAutoFit/>
          </a:bodyPr>
          <a:lstStyle/>
          <a:p>
            <a:pPr algn="ctr"/>
            <a:r>
              <a:rPr lang="it-IT" sz="2000" dirty="0" smtClean="0">
                <a:latin typeface="FrutigerNextLT Black" pitchFamily="2" charset="0"/>
              </a:rPr>
              <a:t>Immagine 1954</a:t>
            </a:r>
            <a:endParaRPr lang="it-IT" sz="2000" dirty="0">
              <a:latin typeface="FrutigerNextLT Black" pitchFamily="2" charset="0"/>
            </a:endParaRPr>
          </a:p>
        </p:txBody>
      </p:sp>
      <p:sp>
        <p:nvSpPr>
          <p:cNvPr id="4" name="Personalizzato 3">
            <a:hlinkClick r:id="rId3" action="ppaction://hlinksldjump" highlightClick="1"/>
          </p:cNvPr>
          <p:cNvSpPr/>
          <p:nvPr/>
        </p:nvSpPr>
        <p:spPr>
          <a:xfrm>
            <a:off x="251520" y="220578"/>
            <a:ext cx="360040" cy="328102"/>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397839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54938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360712"/>
            <a:ext cx="9144000" cy="6136576"/>
          </a:xfrm>
          <a:prstGeom prst="rect">
            <a:avLst/>
          </a:prstGeom>
          <a:noFill/>
          <a:ln>
            <a:noFill/>
          </a:ln>
        </p:spPr>
      </p:pic>
    </p:spTree>
    <p:extLst>
      <p:ext uri="{BB962C8B-B14F-4D97-AF65-F5344CB8AC3E}">
        <p14:creationId xmlns:p14="http://schemas.microsoft.com/office/powerpoint/2010/main" val="15928347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488873"/>
            <a:ext cx="9144000" cy="5880253"/>
          </a:xfrm>
          <a:prstGeom prst="rect">
            <a:avLst/>
          </a:prstGeom>
        </p:spPr>
      </p:pic>
      <p:sp>
        <p:nvSpPr>
          <p:cNvPr id="3" name="Personalizzato 2">
            <a:hlinkClick r:id="rId5" action="ppaction://hlinksldjump" highlightClick="1"/>
          </p:cNvPr>
          <p:cNvSpPr/>
          <p:nvPr/>
        </p:nvSpPr>
        <p:spPr>
          <a:xfrm>
            <a:off x="8604448" y="97098"/>
            <a:ext cx="360040" cy="36004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074943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txBox="1">
            <a:spLocks/>
          </p:cNvSpPr>
          <p:nvPr/>
        </p:nvSpPr>
        <p:spPr>
          <a:xfrm>
            <a:off x="762000" y="2636912"/>
            <a:ext cx="7543800" cy="18002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Font typeface="Arial" panose="020B0604020202020204" pitchFamily="34" charset="0"/>
              <a:buNone/>
            </a:pPr>
            <a:r>
              <a:rPr lang="it-IT" sz="1600" smtClean="0">
                <a:latin typeface="BankGothic Lt BT" pitchFamily="34" charset="0"/>
              </a:rPr>
              <a:t>La città è quel luogo dove camminando «un bambino può vedere qualche cosa che gli comunica ciò che lui vorrà fare da grande» (Kahn)</a:t>
            </a:r>
          </a:p>
          <a:p>
            <a:pPr marL="0" indent="0" algn="just">
              <a:buFont typeface="Arial" panose="020B0604020202020204" pitchFamily="34" charset="0"/>
              <a:buNone/>
            </a:pPr>
            <a:r>
              <a:rPr lang="it-IT" sz="1600" smtClean="0">
                <a:latin typeface="BankGothic Lt BT" pitchFamily="34" charset="0"/>
              </a:rPr>
              <a:t>La città è quindi il posto dove ha luogo </a:t>
            </a:r>
            <a:r>
              <a:rPr lang="it-IT" sz="1600" b="1" smtClean="0">
                <a:solidFill>
                  <a:srgbClr val="C00000"/>
                </a:solidFill>
                <a:latin typeface="BankGothic Lt BT" pitchFamily="34" charset="0"/>
              </a:rPr>
              <a:t>«l’incontro»</a:t>
            </a:r>
            <a:r>
              <a:rPr lang="it-IT" sz="1600" smtClean="0">
                <a:latin typeface="BankGothic Lt BT" pitchFamily="34" charset="0"/>
              </a:rPr>
              <a:t>,</a:t>
            </a:r>
            <a:r>
              <a:rPr lang="it-IT" sz="1600" b="1" smtClean="0">
                <a:solidFill>
                  <a:srgbClr val="C00000"/>
                </a:solidFill>
                <a:latin typeface="BankGothic Lt BT" pitchFamily="34" charset="0"/>
              </a:rPr>
              <a:t> </a:t>
            </a:r>
            <a:r>
              <a:rPr lang="it-IT" sz="1600" smtClean="0">
                <a:latin typeface="BankGothic Lt BT" pitchFamily="34" charset="0"/>
              </a:rPr>
              <a:t>dove gli uomini si riuniscono e </a:t>
            </a:r>
            <a:r>
              <a:rPr lang="it-IT" sz="1600" b="1" smtClean="0">
                <a:solidFill>
                  <a:srgbClr val="C00000"/>
                </a:solidFill>
                <a:latin typeface="BankGothic Lt BT" pitchFamily="34" charset="0"/>
              </a:rPr>
              <a:t>«scoprono»</a:t>
            </a:r>
            <a:r>
              <a:rPr lang="it-IT" sz="1600" smtClean="0">
                <a:latin typeface="BankGothic Lt BT" pitchFamily="34" charset="0"/>
              </a:rPr>
              <a:t> il mondo degli altri.</a:t>
            </a:r>
            <a:endParaRPr lang="it-IT" sz="1600" dirty="0">
              <a:solidFill>
                <a:srgbClr val="FF0000"/>
              </a:solidFill>
              <a:latin typeface="BankGothic Lt BT" pitchFamily="34" charset="0"/>
            </a:endParaRPr>
          </a:p>
        </p:txBody>
      </p:sp>
      <p:sp>
        <p:nvSpPr>
          <p:cNvPr id="3" name="Titolo 2"/>
          <p:cNvSpPr txBox="1">
            <a:spLocks/>
          </p:cNvSpPr>
          <p:nvPr/>
        </p:nvSpPr>
        <p:spPr>
          <a:xfrm>
            <a:off x="670520" y="404664"/>
            <a:ext cx="6781800" cy="576064"/>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b="1" dirty="0" smtClean="0">
                <a:latin typeface="FrutigerNextLT Bold" pitchFamily="2" charset="0"/>
              </a:rPr>
              <a:t>La città e lo spazio pubblico</a:t>
            </a:r>
            <a:endParaRPr lang="it-IT" sz="2800" b="1" dirty="0">
              <a:solidFill>
                <a:srgbClr val="C00000"/>
              </a:solidFill>
              <a:latin typeface="FrutigerNextLT Bold" pitchFamily="2" charset="0"/>
            </a:endParaRPr>
          </a:p>
        </p:txBody>
      </p:sp>
    </p:spTree>
    <p:extLst>
      <p:ext uri="{BB962C8B-B14F-4D97-AF65-F5344CB8AC3E}">
        <p14:creationId xmlns:p14="http://schemas.microsoft.com/office/powerpoint/2010/main" val="2488927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2"/>
          <p:cNvSpPr txBox="1">
            <a:spLocks/>
          </p:cNvSpPr>
          <p:nvPr/>
        </p:nvSpPr>
        <p:spPr>
          <a:xfrm>
            <a:off x="670520" y="404664"/>
            <a:ext cx="6781800" cy="576064"/>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b="1" dirty="0" smtClean="0">
                <a:latin typeface="FrutigerNextLT Bold" pitchFamily="2" charset="0"/>
              </a:rPr>
              <a:t>La città e lo spazio pubblico</a:t>
            </a:r>
            <a:endParaRPr lang="it-IT" sz="2800" b="1" dirty="0">
              <a:solidFill>
                <a:srgbClr val="C00000"/>
              </a:solidFill>
              <a:latin typeface="FrutigerNextLT Bold" pitchFamily="2" charset="0"/>
            </a:endParaRPr>
          </a:p>
        </p:txBody>
      </p:sp>
      <p:pic>
        <p:nvPicPr>
          <p:cNvPr id="3" name="Immagine 2"/>
          <p:cNvPicPr>
            <a:picLocks noChangeAspect="1"/>
          </p:cNvPicPr>
          <p:nvPr/>
        </p:nvPicPr>
        <p:blipFill rotWithShape="1">
          <a:blip r:embed="rId2" cstate="print">
            <a:extLst>
              <a:ext uri="{28A0092B-C50C-407E-A947-70E740481C1C}">
                <a14:useLocalDpi xmlns:a14="http://schemas.microsoft.com/office/drawing/2010/main" val="0"/>
              </a:ext>
            </a:extLst>
          </a:blip>
          <a:srcRect l="3605" t="7975" r="48197"/>
          <a:stretch/>
        </p:blipFill>
        <p:spPr>
          <a:xfrm>
            <a:off x="636553" y="1196752"/>
            <a:ext cx="4104456" cy="5540183"/>
          </a:xfrm>
          <a:prstGeom prst="rect">
            <a:avLst/>
          </a:prstGeom>
          <a:ln>
            <a:noFill/>
          </a:ln>
          <a:effectLst>
            <a:outerShdw blurRad="292100" dist="139700" dir="2700000" algn="tl" rotWithShape="0">
              <a:srgbClr val="333333">
                <a:alpha val="65000"/>
              </a:srgbClr>
            </a:outerShdw>
          </a:effectLst>
        </p:spPr>
      </p:pic>
      <p:pic>
        <p:nvPicPr>
          <p:cNvPr id="4" name="Immagine 3"/>
          <p:cNvPicPr>
            <a:picLocks noChangeAspect="1"/>
          </p:cNvPicPr>
          <p:nvPr/>
        </p:nvPicPr>
        <p:blipFill rotWithShape="1">
          <a:blip r:embed="rId3" cstate="print">
            <a:extLst>
              <a:ext uri="{28A0092B-C50C-407E-A947-70E740481C1C}">
                <a14:useLocalDpi xmlns:a14="http://schemas.microsoft.com/office/drawing/2010/main" val="0"/>
              </a:ext>
            </a:extLst>
          </a:blip>
          <a:srcRect l="32018" t="11628" r="8112" b="28062"/>
          <a:stretch/>
        </p:blipFill>
        <p:spPr>
          <a:xfrm>
            <a:off x="4932040" y="1196752"/>
            <a:ext cx="3846567" cy="55401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05272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529" y="404664"/>
            <a:ext cx="9144000" cy="3970318"/>
          </a:xfrm>
          <a:prstGeom prst="rect">
            <a:avLst/>
          </a:prstGeom>
          <a:noFill/>
        </p:spPr>
        <p:txBody>
          <a:bodyPr wrap="square" rtlCol="0">
            <a:spAutoFit/>
          </a:bodyPr>
          <a:lstStyle/>
          <a:p>
            <a:pPr algn="ctr"/>
            <a:endParaRPr lang="it-IT" sz="2800" dirty="0">
              <a:latin typeface="FrutigerNextLT Black" pitchFamily="2" charset="0"/>
            </a:endParaRPr>
          </a:p>
          <a:p>
            <a:pPr algn="ctr"/>
            <a:endParaRPr lang="it-IT" sz="2800" dirty="0" smtClean="0">
              <a:latin typeface="FrutigerNextLT Black" pitchFamily="2" charset="0"/>
            </a:endParaRPr>
          </a:p>
          <a:p>
            <a:pPr algn="ctr"/>
            <a:r>
              <a:rPr lang="it-IT" sz="2800" dirty="0" smtClean="0">
                <a:latin typeface="FrutigerNextLT Black" pitchFamily="2" charset="0"/>
              </a:rPr>
              <a:t>Città di Capannori,</a:t>
            </a:r>
            <a:endParaRPr lang="it-IT" sz="2800" dirty="0">
              <a:latin typeface="FrutigerNextLT Black" pitchFamily="2" charset="0"/>
            </a:endParaRPr>
          </a:p>
          <a:p>
            <a:pPr algn="ctr"/>
            <a:r>
              <a:rPr lang="it-IT" sz="2800" dirty="0">
                <a:latin typeface="FrutigerNextLT Black" pitchFamily="2" charset="0"/>
              </a:rPr>
              <a:t>Una comunità 40 paesi</a:t>
            </a:r>
            <a:r>
              <a:rPr lang="it-IT" sz="2800" dirty="0" smtClean="0">
                <a:latin typeface="FrutigerNextLT Black" pitchFamily="2" charset="0"/>
              </a:rPr>
              <a:t>.</a:t>
            </a:r>
            <a:endParaRPr lang="it-IT" sz="2800" dirty="0">
              <a:latin typeface="FrutigerNextLT Black" pitchFamily="2" charset="0"/>
            </a:endParaRPr>
          </a:p>
          <a:p>
            <a:pPr algn="ctr"/>
            <a:endParaRPr lang="it-IT" sz="2400" dirty="0" smtClean="0">
              <a:latin typeface="FrutigerNextLT Black" pitchFamily="2" charset="0"/>
            </a:endParaRPr>
          </a:p>
          <a:p>
            <a:pPr algn="ctr"/>
            <a:r>
              <a:rPr lang="it-IT" sz="1600" dirty="0" smtClean="0">
                <a:latin typeface="FrutigerNextLT Black" pitchFamily="2" charset="0"/>
              </a:rPr>
              <a:t>Terzo incontro 06 luglio 2015</a:t>
            </a:r>
          </a:p>
          <a:p>
            <a:pPr algn="ctr"/>
            <a:endParaRPr lang="it-IT" sz="1600" dirty="0">
              <a:latin typeface="FrutigerNextLT Black" pitchFamily="2" charset="0"/>
            </a:endParaRPr>
          </a:p>
          <a:p>
            <a:pPr algn="ctr"/>
            <a:endParaRPr lang="it-IT" sz="1600" dirty="0" smtClean="0">
              <a:latin typeface="FrutigerNextLT Black" pitchFamily="2" charset="0"/>
            </a:endParaRPr>
          </a:p>
          <a:p>
            <a:pPr algn="ctr"/>
            <a:endParaRPr lang="it-IT" sz="1600" dirty="0">
              <a:latin typeface="FrutigerNextLT Black" pitchFamily="2" charset="0"/>
            </a:endParaRPr>
          </a:p>
          <a:p>
            <a:pPr algn="ctr"/>
            <a:endParaRPr lang="it-IT" sz="1600" dirty="0" smtClean="0">
              <a:latin typeface="FrutigerNextLT Black" pitchFamily="2" charset="0"/>
            </a:endParaRPr>
          </a:p>
          <a:p>
            <a:pPr algn="ctr"/>
            <a:r>
              <a:rPr lang="it-IT" sz="3600" dirty="0" smtClean="0">
                <a:solidFill>
                  <a:srgbClr val="C00000"/>
                </a:solidFill>
                <a:latin typeface="FrutigerNextLT Black" pitchFamily="2" charset="0"/>
              </a:rPr>
              <a:t>La città del divertimento</a:t>
            </a:r>
            <a:endParaRPr lang="it-IT" sz="3600" dirty="0">
              <a:solidFill>
                <a:srgbClr val="C00000"/>
              </a:solidFill>
              <a:latin typeface="FrutigerNextLT Black" pitchFamily="2" charset="0"/>
            </a:endParaRP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1538" y="4941168"/>
            <a:ext cx="601866" cy="664852"/>
          </a:xfrm>
          <a:prstGeom prst="rect">
            <a:avLst/>
          </a:prstGeom>
        </p:spPr>
      </p:pic>
    </p:spTree>
    <p:extLst>
      <p:ext uri="{BB962C8B-B14F-4D97-AF65-F5344CB8AC3E}">
        <p14:creationId xmlns:p14="http://schemas.microsoft.com/office/powerpoint/2010/main" val="428246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23528" y="2780928"/>
            <a:ext cx="8136904" cy="2400657"/>
          </a:xfrm>
          <a:prstGeom prst="rect">
            <a:avLst/>
          </a:prstGeom>
        </p:spPr>
        <p:txBody>
          <a:bodyPr wrap="square">
            <a:spAutoFit/>
          </a:bodyPr>
          <a:lstStyle/>
          <a:p>
            <a:pPr algn="just"/>
            <a:r>
              <a:rPr lang="it-IT" sz="2400" b="1" dirty="0" smtClean="0">
                <a:latin typeface="FrutigerNextLT Cond" pitchFamily="2" charset="0"/>
              </a:rPr>
              <a:t>La Piazza</a:t>
            </a:r>
          </a:p>
          <a:p>
            <a:pPr algn="just"/>
            <a:endParaRPr lang="it-IT" dirty="0"/>
          </a:p>
          <a:p>
            <a:pPr algn="just"/>
            <a:r>
              <a:rPr lang="it-IT" dirty="0" smtClean="0"/>
              <a:t>Per </a:t>
            </a:r>
            <a:r>
              <a:rPr lang="it-IT" dirty="0"/>
              <a:t>piazza in </a:t>
            </a:r>
            <a:r>
              <a:rPr lang="it-IT" dirty="0">
                <a:hlinkClick r:id="rId2" tooltip="Urbanistica"/>
              </a:rPr>
              <a:t>urbanistica</a:t>
            </a:r>
            <a:r>
              <a:rPr lang="it-IT" dirty="0"/>
              <a:t> si intende uno </a:t>
            </a:r>
            <a:r>
              <a:rPr lang="it-IT" dirty="0">
                <a:hlinkClick r:id="rId3" tooltip="Spazio pubblico"/>
              </a:rPr>
              <a:t>spazio pubblico</a:t>
            </a:r>
            <a:r>
              <a:rPr lang="it-IT" dirty="0"/>
              <a:t> racchiuso all'interno di un </a:t>
            </a:r>
            <a:r>
              <a:rPr lang="it-IT" dirty="0">
                <a:solidFill>
                  <a:srgbClr val="FF0000"/>
                </a:solidFill>
                <a:hlinkClick r:id="rId4" tooltip="Centro abitato"/>
              </a:rPr>
              <a:t>centro abitato</a:t>
            </a:r>
            <a:r>
              <a:rPr lang="it-IT" dirty="0"/>
              <a:t>, più largo delle </a:t>
            </a:r>
            <a:r>
              <a:rPr lang="it-IT" dirty="0">
                <a:hlinkClick r:id="rId5" tooltip="Strada"/>
              </a:rPr>
              <a:t>strade</a:t>
            </a:r>
            <a:r>
              <a:rPr lang="it-IT" dirty="0"/>
              <a:t> che vi convergono, in maniera che si crei un spazio di raccolta. La piazza ricopre svariate funzionalità: può fungere da parcheggio per la sosta dei veicoli, da mercato per ospitare i </a:t>
            </a:r>
            <a:r>
              <a:rPr lang="it-IT" dirty="0">
                <a:hlinkClick r:id="rId6" tooltip="Venditore ambulante"/>
              </a:rPr>
              <a:t>venditori ambulanti</a:t>
            </a:r>
            <a:r>
              <a:rPr lang="it-IT" dirty="0"/>
              <a:t>; la piazza centrale il più delle volte coincide con il luogo dove si affacciano gli edifici principali sede del </a:t>
            </a:r>
            <a:r>
              <a:rPr lang="it-IT" dirty="0">
                <a:hlinkClick r:id="rId7" tooltip="Governo"/>
              </a:rPr>
              <a:t>governo</a:t>
            </a:r>
            <a:r>
              <a:rPr lang="it-IT" dirty="0"/>
              <a:t> della città o quelli </a:t>
            </a:r>
            <a:r>
              <a:rPr lang="it-IT" dirty="0" smtClean="0"/>
              <a:t>religiosi... </a:t>
            </a:r>
            <a:endParaRPr lang="it-IT" dirty="0"/>
          </a:p>
        </p:txBody>
      </p:sp>
      <p:pic>
        <p:nvPicPr>
          <p:cNvPr id="3" name="Immagin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9395" y="404664"/>
            <a:ext cx="1653006" cy="1897651"/>
          </a:xfrm>
          <a:prstGeom prst="rect">
            <a:avLst/>
          </a:prstGeom>
        </p:spPr>
      </p:pic>
      <p:sp>
        <p:nvSpPr>
          <p:cNvPr id="4" name="Titolo 2"/>
          <p:cNvSpPr txBox="1">
            <a:spLocks/>
          </p:cNvSpPr>
          <p:nvPr/>
        </p:nvSpPr>
        <p:spPr>
          <a:xfrm>
            <a:off x="670520" y="404664"/>
            <a:ext cx="4909592" cy="576064"/>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b="1" dirty="0" smtClean="0">
                <a:latin typeface="FrutigerNextLT Bold" pitchFamily="2" charset="0"/>
              </a:rPr>
              <a:t>La città e lo spazio pubblico</a:t>
            </a:r>
            <a:endParaRPr lang="it-IT" sz="2800" b="1" dirty="0">
              <a:solidFill>
                <a:srgbClr val="C00000"/>
              </a:solidFill>
              <a:latin typeface="FrutigerNextLT Bold" pitchFamily="2" charset="0"/>
            </a:endParaRPr>
          </a:p>
        </p:txBody>
      </p:sp>
    </p:spTree>
    <p:extLst>
      <p:ext uri="{BB962C8B-B14F-4D97-AF65-F5344CB8AC3E}">
        <p14:creationId xmlns:p14="http://schemas.microsoft.com/office/powerpoint/2010/main" val="24060131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2"/>
          <p:cNvSpPr txBox="1">
            <a:spLocks/>
          </p:cNvSpPr>
          <p:nvPr/>
        </p:nvSpPr>
        <p:spPr>
          <a:xfrm>
            <a:off x="670520" y="404664"/>
            <a:ext cx="6781800" cy="576064"/>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b="1" dirty="0" smtClean="0">
                <a:latin typeface="FrutigerNextLT Bold" pitchFamily="2" charset="0"/>
              </a:rPr>
              <a:t>La città e lo spazio pubblico</a:t>
            </a:r>
            <a:endParaRPr lang="it-IT" sz="2800" b="1" dirty="0">
              <a:solidFill>
                <a:srgbClr val="C00000"/>
              </a:solidFill>
              <a:latin typeface="FrutigerNextLT Bold" pitchFamily="2" charset="0"/>
            </a:endParaRPr>
          </a:p>
        </p:txBody>
      </p:sp>
      <p:sp>
        <p:nvSpPr>
          <p:cNvPr id="3" name="Segnaposto contenuto 1"/>
          <p:cNvSpPr txBox="1">
            <a:spLocks/>
          </p:cNvSpPr>
          <p:nvPr/>
        </p:nvSpPr>
        <p:spPr>
          <a:xfrm>
            <a:off x="762000" y="1490639"/>
            <a:ext cx="7543800" cy="230425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Font typeface="Arial" panose="020B0604020202020204" pitchFamily="34" charset="0"/>
              <a:buNone/>
            </a:pPr>
            <a:r>
              <a:rPr lang="it-IT" sz="1600" smtClean="0">
                <a:latin typeface="BankGothic Lt BT" pitchFamily="34" charset="0"/>
              </a:rPr>
              <a:t>La città è quel luogo dove camminando è possibile sperimentare due diverse dimensioni esistenziali:</a:t>
            </a:r>
          </a:p>
          <a:p>
            <a:pPr marL="0" indent="0" algn="just">
              <a:buFont typeface="Arial" panose="020B0604020202020204" pitchFamily="34" charset="0"/>
              <a:buNone/>
            </a:pPr>
            <a:endParaRPr lang="it-IT" sz="1600" smtClean="0">
              <a:latin typeface="BankGothic Lt BT" pitchFamily="34" charset="0"/>
            </a:endParaRPr>
          </a:p>
          <a:p>
            <a:pPr>
              <a:buFontTx/>
              <a:buChar char="-"/>
            </a:pPr>
            <a:r>
              <a:rPr lang="it-IT" sz="1600" b="1" smtClean="0">
                <a:solidFill>
                  <a:srgbClr val="C00000"/>
                </a:solidFill>
                <a:latin typeface="BankGothic Lt BT" pitchFamily="34" charset="0"/>
              </a:rPr>
              <a:t>L’Incontro </a:t>
            </a:r>
          </a:p>
          <a:p>
            <a:pPr>
              <a:buFontTx/>
              <a:buChar char="-"/>
            </a:pPr>
            <a:r>
              <a:rPr lang="it-IT" sz="1600" b="1" smtClean="0">
                <a:solidFill>
                  <a:srgbClr val="C00000"/>
                </a:solidFill>
                <a:latin typeface="BankGothic Lt BT" pitchFamily="34" charset="0"/>
              </a:rPr>
              <a:t>La Scelta</a:t>
            </a:r>
          </a:p>
          <a:p>
            <a:pPr marL="0" indent="0">
              <a:buFont typeface="Arial" panose="020B0604020202020204" pitchFamily="34" charset="0"/>
              <a:buNone/>
            </a:pPr>
            <a:endParaRPr lang="it-IT" sz="1600" b="1" smtClean="0">
              <a:solidFill>
                <a:srgbClr val="C00000"/>
              </a:solidFill>
              <a:latin typeface="BankGothic Lt BT" pitchFamily="34" charset="0"/>
            </a:endParaRPr>
          </a:p>
          <a:p>
            <a:pPr marL="0" indent="0" algn="just">
              <a:buFont typeface="Arial" panose="020B0604020202020204" pitchFamily="34" charset="0"/>
              <a:buNone/>
            </a:pPr>
            <a:r>
              <a:rPr lang="it-IT" sz="1600" smtClean="0">
                <a:latin typeface="BankGothic Lt BT" pitchFamily="34" charset="0"/>
              </a:rPr>
              <a:t>Esse sono le dimensioni esistenziali della città che permettono una </a:t>
            </a:r>
            <a:r>
              <a:rPr lang="it-IT" sz="1600" b="1" smtClean="0">
                <a:latin typeface="BankGothic Lt BT" pitchFamily="34" charset="0"/>
              </a:rPr>
              <a:t>partecipazione</a:t>
            </a:r>
            <a:r>
              <a:rPr lang="it-IT" sz="1600" smtClean="0">
                <a:latin typeface="BankGothic Lt BT" pitchFamily="34" charset="0"/>
              </a:rPr>
              <a:t> nel senso di prendere parte a un intero. </a:t>
            </a:r>
            <a:endParaRPr lang="it-IT" sz="1600" dirty="0">
              <a:latin typeface="BankGothic Lt BT" pitchFamily="34" charset="0"/>
            </a:endParaRPr>
          </a:p>
        </p:txBody>
      </p:sp>
      <p:sp>
        <p:nvSpPr>
          <p:cNvPr id="4" name="Segnaposto contenuto 1"/>
          <p:cNvSpPr txBox="1">
            <a:spLocks/>
          </p:cNvSpPr>
          <p:nvPr/>
        </p:nvSpPr>
        <p:spPr>
          <a:xfrm>
            <a:off x="738114" y="4437112"/>
            <a:ext cx="7543800" cy="1800200"/>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just">
              <a:buFont typeface="Arial" pitchFamily="34" charset="0"/>
              <a:buNone/>
            </a:pPr>
            <a:r>
              <a:rPr lang="it-IT" sz="1600" dirty="0" smtClean="0">
                <a:solidFill>
                  <a:schemeClr val="tx1"/>
                </a:solidFill>
                <a:latin typeface="BankGothic Lt BT" pitchFamily="34" charset="0"/>
              </a:rPr>
              <a:t>Attraverso l’incontro e la scelta ci si appropria del mondo. Appropriarsi di un mondo vuol dire abitare nel senso di conseguire un’</a:t>
            </a:r>
            <a:r>
              <a:rPr lang="it-IT" sz="1600" b="1" dirty="0" smtClean="0">
                <a:solidFill>
                  <a:srgbClr val="C00000"/>
                </a:solidFill>
                <a:latin typeface="BankGothic Lt BT" pitchFamily="34" charset="0"/>
              </a:rPr>
              <a:t>identità</a:t>
            </a:r>
            <a:r>
              <a:rPr lang="it-IT" sz="1600" dirty="0" smtClean="0">
                <a:solidFill>
                  <a:schemeClr val="tx1"/>
                </a:solidFill>
                <a:latin typeface="BankGothic Lt BT" pitchFamily="34" charset="0"/>
              </a:rPr>
              <a:t> individuale entro una </a:t>
            </a:r>
            <a:r>
              <a:rPr lang="it-IT" sz="1600" b="1" dirty="0" smtClean="0">
                <a:solidFill>
                  <a:srgbClr val="C00000"/>
                </a:solidFill>
                <a:latin typeface="BankGothic Lt BT" pitchFamily="34" charset="0"/>
              </a:rPr>
              <a:t>comunità</a:t>
            </a:r>
            <a:r>
              <a:rPr lang="it-IT" sz="1600" dirty="0" smtClean="0">
                <a:solidFill>
                  <a:schemeClr val="tx1"/>
                </a:solidFill>
                <a:latin typeface="BankGothic Lt BT" pitchFamily="34" charset="0"/>
              </a:rPr>
              <a:t> complessa e spesso contraddittoria. </a:t>
            </a:r>
            <a:endParaRPr lang="it-IT" sz="1600" dirty="0">
              <a:solidFill>
                <a:srgbClr val="FF0000"/>
              </a:solidFill>
              <a:latin typeface="BankGothic Lt BT" pitchFamily="34" charset="0"/>
            </a:endParaRPr>
          </a:p>
        </p:txBody>
      </p:sp>
    </p:spTree>
    <p:extLst>
      <p:ext uri="{BB962C8B-B14F-4D97-AF65-F5344CB8AC3E}">
        <p14:creationId xmlns:p14="http://schemas.microsoft.com/office/powerpoint/2010/main" val="3981752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2"/>
          <p:cNvSpPr txBox="1">
            <a:spLocks/>
          </p:cNvSpPr>
          <p:nvPr/>
        </p:nvSpPr>
        <p:spPr>
          <a:xfrm>
            <a:off x="670520" y="404664"/>
            <a:ext cx="6781800" cy="576064"/>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b="1" dirty="0" smtClean="0">
                <a:latin typeface="FrutigerNextLT Bold" pitchFamily="2" charset="0"/>
              </a:rPr>
              <a:t>La città e lo spazio pubblico</a:t>
            </a:r>
            <a:endParaRPr lang="it-IT" sz="2800" b="1" dirty="0">
              <a:solidFill>
                <a:srgbClr val="C00000"/>
              </a:solidFill>
              <a:latin typeface="FrutigerNextLT Bold" pitchFamily="2" charset="0"/>
            </a:endParaRPr>
          </a:p>
        </p:txBody>
      </p:sp>
      <p:sp>
        <p:nvSpPr>
          <p:cNvPr id="3" name="Segnaposto contenuto 1"/>
          <p:cNvSpPr txBox="1">
            <a:spLocks/>
          </p:cNvSpPr>
          <p:nvPr/>
        </p:nvSpPr>
        <p:spPr>
          <a:xfrm>
            <a:off x="761535" y="2276872"/>
            <a:ext cx="7543800" cy="2664296"/>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just">
              <a:buFont typeface="Arial" pitchFamily="34" charset="0"/>
              <a:buNone/>
            </a:pPr>
            <a:r>
              <a:rPr lang="it-IT" sz="1600" b="1" dirty="0" smtClean="0">
                <a:solidFill>
                  <a:srgbClr val="C00000"/>
                </a:solidFill>
                <a:latin typeface="BankGothic Lt BT" pitchFamily="34" charset="0"/>
              </a:rPr>
              <a:t>Comunità</a:t>
            </a:r>
            <a:r>
              <a:rPr lang="it-IT" sz="1600" dirty="0" smtClean="0">
                <a:solidFill>
                  <a:schemeClr val="tx1"/>
                </a:solidFill>
                <a:latin typeface="BankGothic Lt BT" pitchFamily="34" charset="0"/>
              </a:rPr>
              <a:t>: è la condivisione malgrado le diversità</a:t>
            </a:r>
          </a:p>
          <a:p>
            <a:pPr marL="0" indent="0" algn="just">
              <a:buFont typeface="Arial" pitchFamily="34" charset="0"/>
              <a:buNone/>
            </a:pPr>
            <a:endParaRPr lang="it-IT" sz="1600" dirty="0" smtClean="0">
              <a:solidFill>
                <a:schemeClr val="tx1"/>
              </a:solidFill>
              <a:latin typeface="BankGothic Lt BT" pitchFamily="34" charset="0"/>
            </a:endParaRPr>
          </a:p>
          <a:p>
            <a:pPr marL="0" indent="0" algn="just">
              <a:buFont typeface="Arial" pitchFamily="34" charset="0"/>
              <a:buNone/>
            </a:pPr>
            <a:r>
              <a:rPr lang="it-IT" sz="1600" b="1" dirty="0" smtClean="0">
                <a:solidFill>
                  <a:srgbClr val="C00000"/>
                </a:solidFill>
                <a:latin typeface="BankGothic Lt BT" pitchFamily="34" charset="0"/>
              </a:rPr>
              <a:t>Identità</a:t>
            </a:r>
            <a:r>
              <a:rPr lang="it-IT" sz="1600" dirty="0" smtClean="0">
                <a:solidFill>
                  <a:schemeClr val="tx1"/>
                </a:solidFill>
                <a:latin typeface="BankGothic Lt BT" pitchFamily="34" charset="0"/>
              </a:rPr>
              <a:t>: significa non soccombere all’uniformità</a:t>
            </a:r>
          </a:p>
          <a:p>
            <a:pPr marL="0" indent="0" algn="just">
              <a:buFont typeface="Arial" pitchFamily="34" charset="0"/>
              <a:buNone/>
            </a:pPr>
            <a:endParaRPr lang="it-IT" sz="1600" dirty="0">
              <a:solidFill>
                <a:schemeClr val="tx1"/>
              </a:solidFill>
              <a:latin typeface="BankGothic Lt BT" pitchFamily="34" charset="0"/>
            </a:endParaRPr>
          </a:p>
          <a:p>
            <a:pPr marL="0" indent="0" algn="just">
              <a:buFont typeface="Arial" pitchFamily="34" charset="0"/>
              <a:buNone/>
            </a:pPr>
            <a:r>
              <a:rPr lang="it-IT" sz="1600" dirty="0" smtClean="0">
                <a:solidFill>
                  <a:schemeClr val="tx1"/>
                </a:solidFill>
                <a:latin typeface="BankGothic Lt BT" pitchFamily="34" charset="0"/>
              </a:rPr>
              <a:t>La città quindi pur rispettando lo spirito individuale di ognuno di noi, trasmette un senso comunitario di appartenenza. Quando ciò accade si entra in possesso di un luogo condiviso che fa esclamare «io sono …»</a:t>
            </a:r>
            <a:endParaRPr lang="it-IT" sz="1600" dirty="0">
              <a:solidFill>
                <a:srgbClr val="FF0000"/>
              </a:solidFill>
              <a:latin typeface="BankGothic Lt BT" pitchFamily="34" charset="0"/>
            </a:endParaRPr>
          </a:p>
        </p:txBody>
      </p:sp>
    </p:spTree>
    <p:extLst>
      <p:ext uri="{BB962C8B-B14F-4D97-AF65-F5344CB8AC3E}">
        <p14:creationId xmlns:p14="http://schemas.microsoft.com/office/powerpoint/2010/main" val="5702864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txBox="1">
            <a:spLocks/>
          </p:cNvSpPr>
          <p:nvPr/>
        </p:nvSpPr>
        <p:spPr>
          <a:xfrm>
            <a:off x="739744" y="2204864"/>
            <a:ext cx="7543800" cy="1800200"/>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just">
              <a:buFont typeface="Arial" pitchFamily="34" charset="0"/>
              <a:buNone/>
            </a:pPr>
            <a:r>
              <a:rPr lang="it-IT" sz="1600" dirty="0" smtClean="0">
                <a:solidFill>
                  <a:schemeClr val="tx1"/>
                </a:solidFill>
                <a:latin typeface="BankGothic Lt BT" pitchFamily="34" charset="0"/>
              </a:rPr>
              <a:t>A questo punto sorge l’interrogativo:</a:t>
            </a:r>
          </a:p>
          <a:p>
            <a:pPr marL="0" indent="0" algn="just">
              <a:buFont typeface="Arial" pitchFamily="34" charset="0"/>
              <a:buNone/>
            </a:pPr>
            <a:r>
              <a:rPr lang="it-IT" sz="1600" dirty="0" smtClean="0">
                <a:solidFill>
                  <a:schemeClr val="tx1"/>
                </a:solidFill>
                <a:latin typeface="BankGothic Lt BT" pitchFamily="34" charset="0"/>
              </a:rPr>
              <a:t>Quale dovrebbe essere la forma dell’insediamento ed in particolare della città per permettere l’incontro e la scelta?</a:t>
            </a:r>
          </a:p>
          <a:p>
            <a:pPr marL="0" indent="0" algn="just">
              <a:buFont typeface="Arial" pitchFamily="34" charset="0"/>
              <a:buNone/>
            </a:pPr>
            <a:endParaRPr lang="it-IT" sz="1600" dirty="0">
              <a:solidFill>
                <a:schemeClr val="tx1"/>
              </a:solidFill>
              <a:latin typeface="BankGothic Lt BT" pitchFamily="34" charset="0"/>
            </a:endParaRPr>
          </a:p>
          <a:p>
            <a:pPr marL="0" indent="0" algn="just">
              <a:buFont typeface="Arial" pitchFamily="34" charset="0"/>
              <a:buNone/>
            </a:pPr>
            <a:r>
              <a:rPr lang="it-IT" sz="1600" dirty="0" smtClean="0">
                <a:solidFill>
                  <a:schemeClr val="tx1"/>
                </a:solidFill>
                <a:latin typeface="BankGothic Lt BT" pitchFamily="34" charset="0"/>
              </a:rPr>
              <a:t>La città in ordine sparso non è una vera e propria città, al contrario la città deve circondare in modo serrato e solido.</a:t>
            </a:r>
            <a:endParaRPr lang="it-IT" sz="1600" dirty="0">
              <a:solidFill>
                <a:srgbClr val="FF0000"/>
              </a:solidFill>
              <a:latin typeface="BankGothic Lt BT" pitchFamily="34" charset="0"/>
            </a:endParaRPr>
          </a:p>
        </p:txBody>
      </p:sp>
      <p:sp>
        <p:nvSpPr>
          <p:cNvPr id="3" name="Titolo 2"/>
          <p:cNvSpPr txBox="1">
            <a:spLocks/>
          </p:cNvSpPr>
          <p:nvPr/>
        </p:nvSpPr>
        <p:spPr>
          <a:xfrm>
            <a:off x="670520" y="404664"/>
            <a:ext cx="6781800" cy="576064"/>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b="1" dirty="0" smtClean="0">
                <a:latin typeface="FrutigerNextLT Bold" pitchFamily="2" charset="0"/>
              </a:rPr>
              <a:t>…quali le forme?</a:t>
            </a:r>
            <a:endParaRPr lang="it-IT" sz="2800" b="1" dirty="0">
              <a:solidFill>
                <a:srgbClr val="C00000"/>
              </a:solidFill>
              <a:latin typeface="FrutigerNextLT Bold" pitchFamily="2" charset="0"/>
            </a:endParaRPr>
          </a:p>
        </p:txBody>
      </p:sp>
    </p:spTree>
    <p:extLst>
      <p:ext uri="{BB962C8B-B14F-4D97-AF65-F5344CB8AC3E}">
        <p14:creationId xmlns:p14="http://schemas.microsoft.com/office/powerpoint/2010/main" val="3054408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contenuto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9512" y="692696"/>
            <a:ext cx="8745578" cy="5904656"/>
          </a:xfrm>
        </p:spPr>
      </p:pic>
      <p:sp>
        <p:nvSpPr>
          <p:cNvPr id="12" name="CasellaDiTesto 11"/>
          <p:cNvSpPr txBox="1"/>
          <p:nvPr/>
        </p:nvSpPr>
        <p:spPr>
          <a:xfrm>
            <a:off x="179512" y="220578"/>
            <a:ext cx="8712968" cy="400110"/>
          </a:xfrm>
          <a:prstGeom prst="rect">
            <a:avLst/>
          </a:prstGeom>
          <a:noFill/>
        </p:spPr>
        <p:txBody>
          <a:bodyPr wrap="square" rtlCol="0">
            <a:spAutoFit/>
          </a:bodyPr>
          <a:lstStyle/>
          <a:p>
            <a:pPr algn="ctr"/>
            <a:r>
              <a:rPr lang="it-IT" sz="2000" dirty="0" smtClean="0">
                <a:latin typeface="FrutigerNextLT Black" pitchFamily="2" charset="0"/>
              </a:rPr>
              <a:t>Ingrandimento 1954  - centro sud</a:t>
            </a:r>
            <a:endParaRPr lang="it-IT" sz="2000" dirty="0">
              <a:latin typeface="FrutigerNextLT Black" pitchFamily="2" charset="0"/>
            </a:endParaRPr>
          </a:p>
        </p:txBody>
      </p:sp>
      <p:sp>
        <p:nvSpPr>
          <p:cNvPr id="2" name="Personalizzato 1">
            <a:hlinkClick r:id="rId3" action="ppaction://hlinksldjump" highlightClick="1"/>
          </p:cNvPr>
          <p:cNvSpPr/>
          <p:nvPr/>
        </p:nvSpPr>
        <p:spPr>
          <a:xfrm>
            <a:off x="179512" y="698639"/>
            <a:ext cx="288032" cy="216024"/>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231065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1"/>
          <p:cNvSpPr txBox="1">
            <a:spLocks/>
          </p:cNvSpPr>
          <p:nvPr/>
        </p:nvSpPr>
        <p:spPr>
          <a:xfrm>
            <a:off x="766263" y="1916832"/>
            <a:ext cx="7543800" cy="1800200"/>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just">
              <a:buFont typeface="Arial" pitchFamily="34" charset="0"/>
              <a:buNone/>
            </a:pPr>
            <a:r>
              <a:rPr lang="it-IT" sz="1600" dirty="0" smtClean="0">
                <a:solidFill>
                  <a:schemeClr val="tx1"/>
                </a:solidFill>
                <a:latin typeface="BankGothic Lt BT" pitchFamily="34" charset="0"/>
              </a:rPr>
              <a:t>Gli edifici che costituiscono l’insediamento devono generare degli </a:t>
            </a:r>
            <a:r>
              <a:rPr lang="it-IT" sz="1800" b="1" dirty="0" smtClean="0">
                <a:solidFill>
                  <a:srgbClr val="C00000"/>
                </a:solidFill>
                <a:latin typeface="BankGothic Lt BT" pitchFamily="34" charset="0"/>
              </a:rPr>
              <a:t>interni urbani </a:t>
            </a:r>
            <a:r>
              <a:rPr lang="it-IT" sz="1600" dirty="0" smtClean="0">
                <a:solidFill>
                  <a:schemeClr val="tx1"/>
                </a:solidFill>
                <a:latin typeface="BankGothic Lt BT" pitchFamily="34" charset="0"/>
              </a:rPr>
              <a:t>e devono perciò essere percepiti come tali. Insediare quindi non consiste  nella semplice addizione di singoli edifici, ma nel rendersi conto spontaneamente di una forma di ordine superiore che possiamo chiamare </a:t>
            </a:r>
            <a:r>
              <a:rPr lang="it-IT" sz="1800" b="1" dirty="0" smtClean="0">
                <a:solidFill>
                  <a:srgbClr val="C00000"/>
                </a:solidFill>
                <a:latin typeface="BankGothic Lt BT" pitchFamily="34" charset="0"/>
              </a:rPr>
              <a:t>spazio urbano</a:t>
            </a:r>
            <a:r>
              <a:rPr lang="it-IT" sz="1600" dirty="0" smtClean="0">
                <a:solidFill>
                  <a:schemeClr val="tx1"/>
                </a:solidFill>
                <a:latin typeface="BankGothic Lt BT" pitchFamily="34" charset="0"/>
              </a:rPr>
              <a:t>.</a:t>
            </a:r>
            <a:endParaRPr lang="it-IT" sz="1600" dirty="0">
              <a:solidFill>
                <a:schemeClr val="tx1"/>
              </a:solidFill>
              <a:latin typeface="BankGothic Lt BT" pitchFamily="34" charset="0"/>
            </a:endParaRPr>
          </a:p>
        </p:txBody>
      </p:sp>
      <p:sp>
        <p:nvSpPr>
          <p:cNvPr id="8" name="Titolo 2"/>
          <p:cNvSpPr txBox="1">
            <a:spLocks/>
          </p:cNvSpPr>
          <p:nvPr/>
        </p:nvSpPr>
        <p:spPr>
          <a:xfrm>
            <a:off x="670520" y="404664"/>
            <a:ext cx="6781800" cy="576064"/>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b="1" dirty="0" smtClean="0">
                <a:latin typeface="FrutigerNextLT Bold" pitchFamily="2" charset="0"/>
              </a:rPr>
              <a:t>…quali le forme?</a:t>
            </a:r>
            <a:endParaRPr lang="it-IT" sz="2800" b="1" dirty="0">
              <a:solidFill>
                <a:srgbClr val="C00000"/>
              </a:solidFill>
              <a:latin typeface="FrutigerNextLT Bold" pitchFamily="2" charset="0"/>
            </a:endParaRPr>
          </a:p>
        </p:txBody>
      </p:sp>
      <p:sp>
        <p:nvSpPr>
          <p:cNvPr id="2" name="Personalizzato 1">
            <a:hlinkClick r:id="rId2" action="ppaction://hlinksldjump" highlightClick="1"/>
          </p:cNvPr>
          <p:cNvSpPr/>
          <p:nvPr/>
        </p:nvSpPr>
        <p:spPr>
          <a:xfrm>
            <a:off x="7308304" y="3573016"/>
            <a:ext cx="360040" cy="36004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235054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7504" y="0"/>
            <a:ext cx="4848992" cy="6858000"/>
          </a:xfrm>
          <a:prstGeom prst="rect">
            <a:avLst/>
          </a:prstGeom>
        </p:spPr>
      </p:pic>
    </p:spTree>
    <p:extLst>
      <p:ext uri="{BB962C8B-B14F-4D97-AF65-F5344CB8AC3E}">
        <p14:creationId xmlns:p14="http://schemas.microsoft.com/office/powerpoint/2010/main" val="28734085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7504" y="0"/>
            <a:ext cx="4848992" cy="6858000"/>
          </a:xfrm>
          <a:prstGeom prst="rect">
            <a:avLst/>
          </a:prstGeom>
        </p:spPr>
      </p:pic>
      <p:sp>
        <p:nvSpPr>
          <p:cNvPr id="3" name="Personalizzato 2">
            <a:hlinkClick r:id="" action="ppaction://noaction" highlightClick="1"/>
          </p:cNvPr>
          <p:cNvSpPr/>
          <p:nvPr/>
        </p:nvSpPr>
        <p:spPr>
          <a:xfrm>
            <a:off x="3491880" y="260648"/>
            <a:ext cx="3312368" cy="2376264"/>
          </a:xfrm>
          <a:prstGeom prst="actionButtonBlank">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Personalizzato 3">
            <a:hlinkClick r:id="" action="ppaction://noaction" highlightClick="1"/>
          </p:cNvPr>
          <p:cNvSpPr/>
          <p:nvPr/>
        </p:nvSpPr>
        <p:spPr>
          <a:xfrm>
            <a:off x="2267744" y="3573016"/>
            <a:ext cx="4464496" cy="2952328"/>
          </a:xfrm>
          <a:prstGeom prst="actionButtonBlank">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0646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931" y="350498"/>
            <a:ext cx="8655604" cy="6120000"/>
          </a:xfrm>
          <a:prstGeom prst="rect">
            <a:avLst/>
          </a:prstGeom>
          <a:ln w="76200">
            <a:solidFill>
              <a:srgbClr val="FFFF00"/>
            </a:solidFill>
          </a:ln>
        </p:spPr>
      </p:pic>
    </p:spTree>
    <p:extLst>
      <p:ext uri="{BB962C8B-B14F-4D97-AF65-F5344CB8AC3E}">
        <p14:creationId xmlns:p14="http://schemas.microsoft.com/office/powerpoint/2010/main" val="8918285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332656"/>
            <a:ext cx="8655605" cy="6120000"/>
          </a:xfrm>
          <a:prstGeom prst="rect">
            <a:avLst/>
          </a:prstGeom>
          <a:ln w="76200">
            <a:solidFill>
              <a:srgbClr val="FF0000"/>
            </a:solidFill>
          </a:ln>
        </p:spPr>
      </p:pic>
    </p:spTree>
    <p:extLst>
      <p:ext uri="{BB962C8B-B14F-4D97-AF65-F5344CB8AC3E}">
        <p14:creationId xmlns:p14="http://schemas.microsoft.com/office/powerpoint/2010/main" val="37551386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t="10096"/>
          <a:stretch/>
        </p:blipFill>
        <p:spPr>
          <a:xfrm>
            <a:off x="755576" y="1052736"/>
            <a:ext cx="7236296" cy="4879282"/>
          </a:xfrm>
          <a:prstGeom prst="rect">
            <a:avLst/>
          </a:prstGeom>
        </p:spPr>
      </p:pic>
      <p:sp>
        <p:nvSpPr>
          <p:cNvPr id="3" name="Titolo 2"/>
          <p:cNvSpPr txBox="1">
            <a:spLocks/>
          </p:cNvSpPr>
          <p:nvPr/>
        </p:nvSpPr>
        <p:spPr>
          <a:xfrm>
            <a:off x="670520" y="404664"/>
            <a:ext cx="6781800" cy="576064"/>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b="1" dirty="0" smtClean="0">
                <a:latin typeface="FrutigerNextLT Bold" pitchFamily="2" charset="0"/>
              </a:rPr>
              <a:t>(NON) Esempi di spazio pubblico</a:t>
            </a:r>
            <a:endParaRPr lang="it-IT" sz="2800" b="1" dirty="0">
              <a:solidFill>
                <a:srgbClr val="C00000"/>
              </a:solidFill>
              <a:latin typeface="FrutigerNextLT Bold" pitchFamily="2" charset="0"/>
            </a:endParaRPr>
          </a:p>
        </p:txBody>
      </p:sp>
    </p:spTree>
    <p:extLst>
      <p:ext uri="{BB962C8B-B14F-4D97-AF65-F5344CB8AC3E}">
        <p14:creationId xmlns:p14="http://schemas.microsoft.com/office/powerpoint/2010/main" val="12664139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1124744"/>
            <a:ext cx="7272808" cy="4821655"/>
          </a:xfrm>
          <a:prstGeom prst="rect">
            <a:avLst/>
          </a:prstGeom>
        </p:spPr>
      </p:pic>
      <p:sp>
        <p:nvSpPr>
          <p:cNvPr id="3" name="Titolo 2"/>
          <p:cNvSpPr txBox="1">
            <a:spLocks/>
          </p:cNvSpPr>
          <p:nvPr/>
        </p:nvSpPr>
        <p:spPr>
          <a:xfrm>
            <a:off x="670520" y="404664"/>
            <a:ext cx="6781800" cy="576064"/>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b="1" dirty="0" smtClean="0">
                <a:latin typeface="FrutigerNextLT Bold" pitchFamily="2" charset="0"/>
              </a:rPr>
              <a:t>(NON) Esempi di spazio pubblico</a:t>
            </a:r>
            <a:endParaRPr lang="it-IT" sz="2800" b="1" dirty="0">
              <a:solidFill>
                <a:srgbClr val="C00000"/>
              </a:solidFill>
              <a:latin typeface="FrutigerNextLT Bold" pitchFamily="2" charset="0"/>
            </a:endParaRPr>
          </a:p>
        </p:txBody>
      </p:sp>
    </p:spTree>
    <p:extLst>
      <p:ext uri="{BB962C8B-B14F-4D97-AF65-F5344CB8AC3E}">
        <p14:creationId xmlns:p14="http://schemas.microsoft.com/office/powerpoint/2010/main" val="22259270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124744"/>
            <a:ext cx="7272808" cy="4800348"/>
          </a:xfrm>
          <a:prstGeom prst="rect">
            <a:avLst/>
          </a:prstGeom>
        </p:spPr>
      </p:pic>
      <p:sp>
        <p:nvSpPr>
          <p:cNvPr id="3" name="Titolo 2"/>
          <p:cNvSpPr txBox="1">
            <a:spLocks/>
          </p:cNvSpPr>
          <p:nvPr/>
        </p:nvSpPr>
        <p:spPr>
          <a:xfrm>
            <a:off x="670520" y="404664"/>
            <a:ext cx="6781800" cy="576064"/>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b="1" dirty="0" smtClean="0">
                <a:latin typeface="FrutigerNextLT Bold" pitchFamily="2" charset="0"/>
              </a:rPr>
              <a:t>(NON) Esempi di spazio pubblico</a:t>
            </a:r>
            <a:endParaRPr lang="it-IT" sz="2800" b="1" dirty="0">
              <a:solidFill>
                <a:srgbClr val="C00000"/>
              </a:solidFill>
              <a:latin typeface="FrutigerNextLT Bold" pitchFamily="2" charset="0"/>
            </a:endParaRPr>
          </a:p>
        </p:txBody>
      </p:sp>
    </p:spTree>
    <p:extLst>
      <p:ext uri="{BB962C8B-B14F-4D97-AF65-F5344CB8AC3E}">
        <p14:creationId xmlns:p14="http://schemas.microsoft.com/office/powerpoint/2010/main" val="32035566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68" y="980728"/>
            <a:ext cx="7350224" cy="4968552"/>
          </a:xfrm>
          <a:prstGeom prst="rect">
            <a:avLst/>
          </a:prstGeom>
        </p:spPr>
      </p:pic>
      <p:sp>
        <p:nvSpPr>
          <p:cNvPr id="3" name="Titolo 2"/>
          <p:cNvSpPr txBox="1">
            <a:spLocks/>
          </p:cNvSpPr>
          <p:nvPr/>
        </p:nvSpPr>
        <p:spPr>
          <a:xfrm>
            <a:off x="670520" y="404664"/>
            <a:ext cx="6781800" cy="576064"/>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b="1" dirty="0" smtClean="0">
                <a:latin typeface="FrutigerNextLT Bold" pitchFamily="2" charset="0"/>
              </a:rPr>
              <a:t>(NON) Esempi di spazio pubblico</a:t>
            </a:r>
            <a:endParaRPr lang="it-IT" sz="2800" b="1" dirty="0">
              <a:solidFill>
                <a:srgbClr val="C00000"/>
              </a:solidFill>
              <a:latin typeface="FrutigerNextLT Bold" pitchFamily="2" charset="0"/>
            </a:endParaRPr>
          </a:p>
        </p:txBody>
      </p:sp>
    </p:spTree>
    <p:extLst>
      <p:ext uri="{BB962C8B-B14F-4D97-AF65-F5344CB8AC3E}">
        <p14:creationId xmlns:p14="http://schemas.microsoft.com/office/powerpoint/2010/main" val="33560510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914" y="1197598"/>
            <a:ext cx="6875430" cy="4804714"/>
          </a:xfrm>
          <a:prstGeom prst="rect">
            <a:avLst/>
          </a:prstGeom>
          <a:ln>
            <a:noFill/>
          </a:ln>
          <a:effectLst>
            <a:outerShdw blurRad="292100" dist="139700" dir="2700000" algn="tl" rotWithShape="0">
              <a:srgbClr val="333333">
                <a:alpha val="65000"/>
              </a:srgbClr>
            </a:outerShdw>
          </a:effectLst>
        </p:spPr>
      </p:pic>
      <p:sp>
        <p:nvSpPr>
          <p:cNvPr id="3" name="Titolo 2"/>
          <p:cNvSpPr txBox="1">
            <a:spLocks/>
          </p:cNvSpPr>
          <p:nvPr/>
        </p:nvSpPr>
        <p:spPr>
          <a:xfrm>
            <a:off x="670520" y="404664"/>
            <a:ext cx="6781800" cy="576064"/>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b="1" dirty="0" smtClean="0">
                <a:latin typeface="FrutigerNextLT Bold" pitchFamily="2" charset="0"/>
              </a:rPr>
              <a:t>Esempi di spazio pubblico</a:t>
            </a:r>
            <a:endParaRPr lang="it-IT" sz="2800" b="1" dirty="0">
              <a:solidFill>
                <a:srgbClr val="C00000"/>
              </a:solidFill>
              <a:latin typeface="FrutigerNextLT Bold" pitchFamily="2" charset="0"/>
            </a:endParaRPr>
          </a:p>
        </p:txBody>
      </p:sp>
    </p:spTree>
    <p:extLst>
      <p:ext uri="{BB962C8B-B14F-4D97-AF65-F5344CB8AC3E}">
        <p14:creationId xmlns:p14="http://schemas.microsoft.com/office/powerpoint/2010/main" val="33763312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79512" y="220578"/>
            <a:ext cx="8712968" cy="400110"/>
          </a:xfrm>
          <a:prstGeom prst="rect">
            <a:avLst/>
          </a:prstGeom>
          <a:noFill/>
        </p:spPr>
        <p:txBody>
          <a:bodyPr wrap="square" rtlCol="0">
            <a:spAutoFit/>
          </a:bodyPr>
          <a:lstStyle/>
          <a:p>
            <a:pPr algn="ctr"/>
            <a:r>
              <a:rPr lang="it-IT" sz="2000" dirty="0" smtClean="0">
                <a:latin typeface="FrutigerNextLT Black" pitchFamily="2" charset="0"/>
              </a:rPr>
              <a:t>Ingrandimento 1954  - nord</a:t>
            </a:r>
            <a:endParaRPr lang="it-IT" sz="2000" dirty="0">
              <a:latin typeface="FrutigerNextLT Black" pitchFamily="2" charset="0"/>
            </a:endParaRP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811395"/>
            <a:ext cx="7258050" cy="5905500"/>
          </a:xfrm>
          <a:prstGeom prst="rect">
            <a:avLst/>
          </a:prstGeom>
        </p:spPr>
      </p:pic>
    </p:spTree>
    <p:extLst>
      <p:ext uri="{BB962C8B-B14F-4D97-AF65-F5344CB8AC3E}">
        <p14:creationId xmlns:p14="http://schemas.microsoft.com/office/powerpoint/2010/main" val="19970194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1124744"/>
            <a:ext cx="6696744" cy="4860540"/>
          </a:xfrm>
          <a:prstGeom prst="rect">
            <a:avLst/>
          </a:prstGeom>
          <a:ln>
            <a:noFill/>
          </a:ln>
          <a:effectLst>
            <a:outerShdw blurRad="292100" dist="139700" dir="2700000" algn="tl" rotWithShape="0">
              <a:srgbClr val="333333">
                <a:alpha val="65000"/>
              </a:srgbClr>
            </a:outerShdw>
          </a:effectLst>
        </p:spPr>
      </p:pic>
      <p:sp>
        <p:nvSpPr>
          <p:cNvPr id="3" name="Titolo 2"/>
          <p:cNvSpPr txBox="1">
            <a:spLocks/>
          </p:cNvSpPr>
          <p:nvPr/>
        </p:nvSpPr>
        <p:spPr>
          <a:xfrm>
            <a:off x="670520" y="404664"/>
            <a:ext cx="6781800" cy="576064"/>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b="1" dirty="0" smtClean="0">
                <a:latin typeface="FrutigerNextLT Bold" pitchFamily="2" charset="0"/>
              </a:rPr>
              <a:t>Esempi di spazio pubblico</a:t>
            </a:r>
            <a:endParaRPr lang="it-IT" sz="2800" b="1" dirty="0">
              <a:solidFill>
                <a:srgbClr val="C00000"/>
              </a:solidFill>
              <a:latin typeface="FrutigerNextLT Bold" pitchFamily="2" charset="0"/>
            </a:endParaRPr>
          </a:p>
        </p:txBody>
      </p:sp>
    </p:spTree>
    <p:extLst>
      <p:ext uri="{BB962C8B-B14F-4D97-AF65-F5344CB8AC3E}">
        <p14:creationId xmlns:p14="http://schemas.microsoft.com/office/powerpoint/2010/main" val="27425618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1268760"/>
            <a:ext cx="6912768" cy="4752528"/>
          </a:xfrm>
          <a:prstGeom prst="rect">
            <a:avLst/>
          </a:prstGeom>
          <a:ln>
            <a:noFill/>
          </a:ln>
          <a:effectLst>
            <a:outerShdw blurRad="292100" dist="139700" dir="2700000" algn="tl" rotWithShape="0">
              <a:srgbClr val="333333">
                <a:alpha val="65000"/>
              </a:srgbClr>
            </a:outerShdw>
          </a:effectLst>
        </p:spPr>
      </p:pic>
      <p:sp>
        <p:nvSpPr>
          <p:cNvPr id="3" name="Titolo 2"/>
          <p:cNvSpPr txBox="1">
            <a:spLocks/>
          </p:cNvSpPr>
          <p:nvPr/>
        </p:nvSpPr>
        <p:spPr>
          <a:xfrm>
            <a:off x="670520" y="404664"/>
            <a:ext cx="6781800" cy="576064"/>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b="1" dirty="0" smtClean="0">
                <a:latin typeface="FrutigerNextLT Bold" pitchFamily="2" charset="0"/>
              </a:rPr>
              <a:t>Esempi di spazio pubblico</a:t>
            </a:r>
            <a:endParaRPr lang="it-IT" sz="2800" b="1" dirty="0">
              <a:solidFill>
                <a:srgbClr val="C00000"/>
              </a:solidFill>
              <a:latin typeface="FrutigerNextLT Bold" pitchFamily="2" charset="0"/>
            </a:endParaRPr>
          </a:p>
        </p:txBody>
      </p:sp>
    </p:spTree>
    <p:extLst>
      <p:ext uri="{BB962C8B-B14F-4D97-AF65-F5344CB8AC3E}">
        <p14:creationId xmlns:p14="http://schemas.microsoft.com/office/powerpoint/2010/main" val="42604788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99792" y="3140968"/>
            <a:ext cx="1991251" cy="461665"/>
          </a:xfrm>
          <a:prstGeom prst="rect">
            <a:avLst/>
          </a:prstGeom>
          <a:noFill/>
        </p:spPr>
        <p:txBody>
          <a:bodyPr wrap="none" rtlCol="0">
            <a:spAutoFit/>
          </a:bodyPr>
          <a:lstStyle/>
          <a:p>
            <a:r>
              <a:rPr lang="it-IT" sz="2400" dirty="0" smtClean="0">
                <a:latin typeface="FrutigerNextLT Bold" pitchFamily="2" charset="0"/>
              </a:rPr>
              <a:t>….. continue</a:t>
            </a:r>
            <a:endParaRPr lang="it-IT" sz="2400" dirty="0">
              <a:latin typeface="FrutigerNextLT Bold" pitchFamily="2" charset="0"/>
            </a:endParaRPr>
          </a:p>
        </p:txBody>
      </p:sp>
    </p:spTree>
    <p:extLst>
      <p:ext uri="{BB962C8B-B14F-4D97-AF65-F5344CB8AC3E}">
        <p14:creationId xmlns:p14="http://schemas.microsoft.com/office/powerpoint/2010/main" val="27353661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b="8348"/>
          <a:stretch/>
        </p:blipFill>
        <p:spPr>
          <a:xfrm>
            <a:off x="1835696" y="683248"/>
            <a:ext cx="5256584" cy="5870117"/>
          </a:xfrm>
          <a:prstGeom prst="rect">
            <a:avLst/>
          </a:prstGeom>
        </p:spPr>
      </p:pic>
      <p:sp>
        <p:nvSpPr>
          <p:cNvPr id="3" name="CasellaDiTesto 2"/>
          <p:cNvSpPr txBox="1"/>
          <p:nvPr/>
        </p:nvSpPr>
        <p:spPr>
          <a:xfrm>
            <a:off x="179512" y="220578"/>
            <a:ext cx="8712968" cy="400110"/>
          </a:xfrm>
          <a:prstGeom prst="rect">
            <a:avLst/>
          </a:prstGeom>
          <a:noFill/>
        </p:spPr>
        <p:txBody>
          <a:bodyPr wrap="square" rtlCol="0">
            <a:spAutoFit/>
          </a:bodyPr>
          <a:lstStyle/>
          <a:p>
            <a:pPr algn="ctr"/>
            <a:r>
              <a:rPr lang="it-IT" sz="2000" dirty="0" smtClean="0">
                <a:latin typeface="FrutigerNextLT Black" pitchFamily="2" charset="0"/>
              </a:rPr>
              <a:t>immagine 1984</a:t>
            </a:r>
            <a:endParaRPr lang="it-IT" sz="2000" dirty="0">
              <a:latin typeface="FrutigerNextLT Black" pitchFamily="2" charset="0"/>
            </a:endParaRPr>
          </a:p>
        </p:txBody>
      </p:sp>
    </p:spTree>
    <p:extLst>
      <p:ext uri="{BB962C8B-B14F-4D97-AF65-F5344CB8AC3E}">
        <p14:creationId xmlns:p14="http://schemas.microsoft.com/office/powerpoint/2010/main" val="9139463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79512" y="220578"/>
            <a:ext cx="8712968" cy="400110"/>
          </a:xfrm>
          <a:prstGeom prst="rect">
            <a:avLst/>
          </a:prstGeom>
          <a:noFill/>
        </p:spPr>
        <p:txBody>
          <a:bodyPr wrap="square" rtlCol="0">
            <a:spAutoFit/>
          </a:bodyPr>
          <a:lstStyle/>
          <a:p>
            <a:pPr algn="ctr"/>
            <a:r>
              <a:rPr lang="it-IT" sz="2000" dirty="0" smtClean="0">
                <a:latin typeface="FrutigerNextLT Black" pitchFamily="2" charset="0"/>
              </a:rPr>
              <a:t>Ingrandimento 1984  - centro</a:t>
            </a:r>
            <a:endParaRPr lang="it-IT" sz="2000" dirty="0">
              <a:latin typeface="FrutigerNextLT Black" pitchFamily="2" charset="0"/>
            </a:endParaRP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323437"/>
            <a:ext cx="8748464" cy="4410533"/>
          </a:xfrm>
          <a:prstGeom prst="rect">
            <a:avLst/>
          </a:prstGeom>
        </p:spPr>
      </p:pic>
    </p:spTree>
    <p:extLst>
      <p:ext uri="{BB962C8B-B14F-4D97-AF65-F5344CB8AC3E}">
        <p14:creationId xmlns:p14="http://schemas.microsoft.com/office/powerpoint/2010/main" val="36432245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220578"/>
            <a:ext cx="8712968" cy="400110"/>
          </a:xfrm>
          <a:prstGeom prst="rect">
            <a:avLst/>
          </a:prstGeom>
          <a:noFill/>
        </p:spPr>
        <p:txBody>
          <a:bodyPr wrap="square" rtlCol="0">
            <a:spAutoFit/>
          </a:bodyPr>
          <a:lstStyle/>
          <a:p>
            <a:pPr algn="ctr"/>
            <a:r>
              <a:rPr lang="it-IT" sz="2000" dirty="0" smtClean="0">
                <a:latin typeface="FrutigerNextLT Black" pitchFamily="2" charset="0"/>
              </a:rPr>
              <a:t>Ingrandimento 1984  - nord</a:t>
            </a:r>
            <a:endParaRPr lang="it-IT" sz="2000" dirty="0">
              <a:latin typeface="FrutigerNextLT Black" pitchFamily="2" charset="0"/>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334913"/>
            <a:ext cx="8640960" cy="4832505"/>
          </a:xfrm>
          <a:prstGeom prst="rect">
            <a:avLst/>
          </a:prstGeom>
        </p:spPr>
      </p:pic>
    </p:spTree>
    <p:extLst>
      <p:ext uri="{BB962C8B-B14F-4D97-AF65-F5344CB8AC3E}">
        <p14:creationId xmlns:p14="http://schemas.microsoft.com/office/powerpoint/2010/main" val="34258648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79512" y="220578"/>
            <a:ext cx="8712968" cy="400110"/>
          </a:xfrm>
          <a:prstGeom prst="rect">
            <a:avLst/>
          </a:prstGeom>
          <a:noFill/>
        </p:spPr>
        <p:txBody>
          <a:bodyPr wrap="square" rtlCol="0">
            <a:spAutoFit/>
          </a:bodyPr>
          <a:lstStyle/>
          <a:p>
            <a:pPr algn="ctr"/>
            <a:r>
              <a:rPr lang="it-IT" sz="2000" dirty="0" smtClean="0">
                <a:latin typeface="FrutigerNextLT Black" pitchFamily="2" charset="0"/>
              </a:rPr>
              <a:t>Immagine 2015</a:t>
            </a:r>
            <a:endParaRPr lang="it-IT" sz="2000" dirty="0">
              <a:latin typeface="FrutigerNextLT Black" pitchFamily="2" charset="0"/>
            </a:endParaRPr>
          </a:p>
        </p:txBody>
      </p:sp>
      <p:pic>
        <p:nvPicPr>
          <p:cNvPr id="4" name="Immagine 3"/>
          <p:cNvPicPr>
            <a:picLocks noChangeAspect="1"/>
          </p:cNvPicPr>
          <p:nvPr/>
        </p:nvPicPr>
        <p:blipFill rotWithShape="1">
          <a:blip r:embed="rId2" cstate="print">
            <a:extLst>
              <a:ext uri="{28A0092B-C50C-407E-A947-70E740481C1C}">
                <a14:useLocalDpi xmlns:a14="http://schemas.microsoft.com/office/drawing/2010/main" val="0"/>
              </a:ext>
            </a:extLst>
          </a:blip>
          <a:srcRect b="11538"/>
          <a:stretch/>
        </p:blipFill>
        <p:spPr>
          <a:xfrm>
            <a:off x="2279297" y="620688"/>
            <a:ext cx="4812983" cy="6019746"/>
          </a:xfrm>
          <a:prstGeom prst="rect">
            <a:avLst/>
          </a:prstGeom>
        </p:spPr>
      </p:pic>
    </p:spTree>
    <p:extLst>
      <p:ext uri="{BB962C8B-B14F-4D97-AF65-F5344CB8AC3E}">
        <p14:creationId xmlns:p14="http://schemas.microsoft.com/office/powerpoint/2010/main" val="301150199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Personalizzato 2">
      <a:dk1>
        <a:srgbClr val="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849</TotalTime>
  <Words>566</Words>
  <Application>Microsoft Office PowerPoint</Application>
  <PresentationFormat>Presentazione su schermo (4:3)</PresentationFormat>
  <Paragraphs>97</Paragraphs>
  <Slides>52</Slides>
  <Notes>1</Notes>
  <HiddenSlides>0</HiddenSlides>
  <MMClips>0</MMClips>
  <ScaleCrop>false</ScaleCrop>
  <HeadingPairs>
    <vt:vector size="4" baseType="variant">
      <vt:variant>
        <vt:lpstr>Tema</vt:lpstr>
      </vt:variant>
      <vt:variant>
        <vt:i4>1</vt:i4>
      </vt:variant>
      <vt:variant>
        <vt:lpstr>Titoli diapositive</vt:lpstr>
      </vt:variant>
      <vt:variant>
        <vt:i4>52</vt:i4>
      </vt:variant>
    </vt:vector>
  </HeadingPairs>
  <TitlesOfParts>
    <vt:vector size="53"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Windows User</dc:creator>
  <cp:lastModifiedBy>Damiano</cp:lastModifiedBy>
  <cp:revision>53</cp:revision>
  <dcterms:created xsi:type="dcterms:W3CDTF">2015-06-29T09:07:43Z</dcterms:created>
  <dcterms:modified xsi:type="dcterms:W3CDTF">2015-10-27T19:51:16Z</dcterms:modified>
</cp:coreProperties>
</file>